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257" r:id="rId2"/>
    <p:sldId id="507" r:id="rId3"/>
    <p:sldId id="508" r:id="rId4"/>
    <p:sldId id="493" r:id="rId5"/>
    <p:sldId id="608" r:id="rId6"/>
    <p:sldId id="287" r:id="rId7"/>
    <p:sldId id="267" r:id="rId8"/>
    <p:sldId id="278" r:id="rId9"/>
    <p:sldId id="509" r:id="rId10"/>
    <p:sldId id="511" r:id="rId11"/>
    <p:sldId id="396" r:id="rId12"/>
    <p:sldId id="455" r:id="rId13"/>
    <p:sldId id="268" r:id="rId14"/>
    <p:sldId id="391" r:id="rId15"/>
    <p:sldId id="379" r:id="rId16"/>
    <p:sldId id="512" r:id="rId17"/>
    <p:sldId id="515" r:id="rId18"/>
    <p:sldId id="513" r:id="rId19"/>
    <p:sldId id="514" r:id="rId20"/>
    <p:sldId id="516" r:id="rId21"/>
    <p:sldId id="517" r:id="rId22"/>
    <p:sldId id="518" r:id="rId23"/>
    <p:sldId id="519" r:id="rId24"/>
    <p:sldId id="520" r:id="rId25"/>
    <p:sldId id="530" r:id="rId26"/>
    <p:sldId id="531" r:id="rId27"/>
    <p:sldId id="465" r:id="rId28"/>
    <p:sldId id="398" r:id="rId29"/>
    <p:sldId id="381" r:id="rId30"/>
    <p:sldId id="480" r:id="rId31"/>
    <p:sldId id="476" r:id="rId32"/>
    <p:sldId id="532" r:id="rId33"/>
    <p:sldId id="533" r:id="rId34"/>
    <p:sldId id="534" r:id="rId35"/>
    <p:sldId id="535" r:id="rId36"/>
    <p:sldId id="536" r:id="rId37"/>
    <p:sldId id="537" r:id="rId38"/>
    <p:sldId id="538" r:id="rId39"/>
    <p:sldId id="539" r:id="rId40"/>
    <p:sldId id="540" r:id="rId41"/>
    <p:sldId id="541" r:id="rId42"/>
    <p:sldId id="300" r:id="rId43"/>
    <p:sldId id="344" r:id="rId44"/>
    <p:sldId id="345" r:id="rId45"/>
    <p:sldId id="542" r:id="rId46"/>
    <p:sldId id="543" r:id="rId47"/>
    <p:sldId id="348" r:id="rId48"/>
    <p:sldId id="410" r:id="rId49"/>
    <p:sldId id="409" r:id="rId50"/>
    <p:sldId id="349" r:id="rId51"/>
    <p:sldId id="350" r:id="rId52"/>
    <p:sldId id="521" r:id="rId53"/>
    <p:sldId id="544" r:id="rId54"/>
    <p:sldId id="413" r:id="rId55"/>
    <p:sldId id="351" r:id="rId56"/>
    <p:sldId id="545" r:id="rId57"/>
    <p:sldId id="352" r:id="rId58"/>
    <p:sldId id="546" r:id="rId59"/>
    <p:sldId id="414" r:id="rId60"/>
    <p:sldId id="467" r:id="rId61"/>
    <p:sldId id="468" r:id="rId62"/>
    <p:sldId id="548" r:id="rId63"/>
    <p:sldId id="475" r:id="rId64"/>
    <p:sldId id="496" r:id="rId65"/>
    <p:sldId id="497" r:id="rId66"/>
    <p:sldId id="500" r:id="rId67"/>
    <p:sldId id="498" r:id="rId68"/>
    <p:sldId id="499" r:id="rId69"/>
    <p:sldId id="469" r:id="rId70"/>
    <p:sldId id="549" r:id="rId71"/>
    <p:sldId id="550" r:id="rId72"/>
    <p:sldId id="551" r:id="rId73"/>
    <p:sldId id="552" r:id="rId74"/>
    <p:sldId id="506" r:id="rId75"/>
    <p:sldId id="495" r:id="rId76"/>
    <p:sldId id="502" r:id="rId77"/>
    <p:sldId id="553" r:id="rId78"/>
    <p:sldId id="554" r:id="rId79"/>
    <p:sldId id="555" r:id="rId80"/>
    <p:sldId id="556" r:id="rId81"/>
    <p:sldId id="557" r:id="rId82"/>
    <p:sldId id="527" r:id="rId83"/>
    <p:sldId id="558" r:id="rId84"/>
    <p:sldId id="559" r:id="rId85"/>
    <p:sldId id="528" r:id="rId86"/>
    <p:sldId id="561" r:id="rId87"/>
    <p:sldId id="564" r:id="rId88"/>
    <p:sldId id="562" r:id="rId89"/>
    <p:sldId id="563" r:id="rId90"/>
    <p:sldId id="565" r:id="rId91"/>
    <p:sldId id="491" r:id="rId92"/>
    <p:sldId id="492" r:id="rId93"/>
    <p:sldId id="566" r:id="rId94"/>
    <p:sldId id="567" r:id="rId95"/>
    <p:sldId id="568" r:id="rId96"/>
    <p:sldId id="569" r:id="rId97"/>
    <p:sldId id="570" r:id="rId98"/>
    <p:sldId id="571" r:id="rId99"/>
    <p:sldId id="572" r:id="rId100"/>
    <p:sldId id="573" r:id="rId101"/>
    <p:sldId id="574" r:id="rId102"/>
    <p:sldId id="575" r:id="rId103"/>
    <p:sldId id="576" r:id="rId104"/>
    <p:sldId id="577" r:id="rId105"/>
    <p:sldId id="578" r:id="rId106"/>
    <p:sldId id="579" r:id="rId107"/>
    <p:sldId id="580" r:id="rId108"/>
    <p:sldId id="581" r:id="rId109"/>
    <p:sldId id="582" r:id="rId110"/>
    <p:sldId id="583" r:id="rId111"/>
    <p:sldId id="584" r:id="rId112"/>
    <p:sldId id="585" r:id="rId113"/>
    <p:sldId id="586" r:id="rId114"/>
    <p:sldId id="587" r:id="rId115"/>
    <p:sldId id="588" r:id="rId116"/>
    <p:sldId id="589" r:id="rId117"/>
    <p:sldId id="590" r:id="rId118"/>
    <p:sldId id="591" r:id="rId119"/>
    <p:sldId id="592" r:id="rId120"/>
    <p:sldId id="593" r:id="rId121"/>
    <p:sldId id="594" r:id="rId122"/>
    <p:sldId id="595" r:id="rId123"/>
    <p:sldId id="596" r:id="rId124"/>
    <p:sldId id="597" r:id="rId125"/>
    <p:sldId id="598" r:id="rId126"/>
    <p:sldId id="599" r:id="rId127"/>
    <p:sldId id="600" r:id="rId128"/>
    <p:sldId id="474" r:id="rId129"/>
    <p:sldId id="489" r:id="rId130"/>
    <p:sldId id="490" r:id="rId131"/>
    <p:sldId id="601" r:id="rId132"/>
    <p:sldId id="602" r:id="rId133"/>
    <p:sldId id="603" r:id="rId134"/>
    <p:sldId id="604" r:id="rId135"/>
    <p:sldId id="605" r:id="rId136"/>
    <p:sldId id="607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7255B-A4FD-4E69-825C-3590D6F03A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A1B9-EEA7-4BEC-A9A0-5D3542BC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2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6A1B9-EEA7-4BEC-A9A0-5D3542BCB82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C775-85B8-45B1-9599-52387181B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B3628-2B4F-47B7-87B8-6227FD1C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8AAE-89C5-48EA-B93A-74AEC4F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1765E-F8A6-4E52-8F9F-D4B7F0DD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D8315-983B-4C52-802C-C883F225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B9A6-E806-4BFB-94F6-4A5EA5E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55C2F-9A56-49FB-9A69-CFA9A3BF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FFCC-1567-4C5D-84F6-701F2609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A83F-C5A0-4730-8BEC-D7BAE2EB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8986-F04A-4A94-943D-A734992F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A5DE6-BE86-40C5-B96D-0CC89F515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92900-1EAE-4A3D-AEF4-FDC9FE468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60A6B-DC6F-4BD0-A85A-2EF441CA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9C672-56D5-49EE-A87A-14019DBA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3FE4C-D55F-410F-B97E-8792B82F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2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17C7-B1F0-4C8E-8AC5-71B84A65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607-FB13-4570-8D4C-6C6548C0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85EB-614B-48E1-851F-D820B713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1A92-BFFF-4135-BC6C-604AEE71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93FB-03D2-40DB-9B36-C1D5D5C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51BF-3DC1-4378-8B17-E3BAC2B6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0C37-9125-4BB8-8AD3-DD5C850A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F50A1-A07D-4F47-9C19-09B3A565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79D8A-0B3E-429C-94FA-B14B74DF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CACE-77FC-43F5-94D4-81DFE681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0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CA88-CC3C-4155-B416-43E6B6F8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224D-4C68-4F5A-9980-1BB5488C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7E9A6-CC81-46E2-9C9D-B61FDC480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A0F73-43E9-40A8-B736-8FC9668BC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5F99C-C32A-47DE-A867-C1A2A86B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FB29-36C2-450C-B7F9-5E55C1A6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404-E756-41A5-B053-F54EC74A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81BA-FFB5-451F-AFF2-C3A4BBAE5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2873D-F9BE-4EB9-AEEB-3B5E742BA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65D28-347D-4202-8CAE-24EB82617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F16FD-6516-43E2-8E1C-48226A700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64883-189A-4FB7-BD0E-2D652C8D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DCABA-F508-4D3E-A297-EB6D1157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B0F8F-EFAC-466E-8A18-8F68C9CC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A1D-19F2-411D-A090-797466D4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7F852-8B6C-4942-B479-7C29B312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1BFB-FD26-4607-B22C-F392D3EC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267DF-802D-49E9-ADD3-975F6ECB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C7674-8B84-49FF-9C53-DC830186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E3616-5B26-4595-BD80-929D78F2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79A5-23B1-4F3B-9591-8B93AF21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AAE2-B523-4BC6-B3D5-C5D0D5B9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1EF6D-199A-434A-B4F8-E8E921C8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70BC-4140-491E-9135-835CCF26F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2AF15-FDF7-479D-B826-3B4366BB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F8994-8671-4847-B4AB-BDBBEF5F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BDFF-A3B5-4B35-A33F-3A3768DD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D5F4-E3C3-4E07-A2B5-C8806E54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922C9-A3EF-4098-ADF6-092EEBF92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61D8B-F553-4859-A19F-D84C0E176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7CCD3-AAD8-4C89-B3DD-F4F2524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77F4E-5ECC-4EEA-AFA8-EE400639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ACB2C-BB00-42FB-88FD-01E337DB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3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1E59D-E5A5-46DD-9B9A-C9FC3FEA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8746F-6668-4688-BE55-6321A06B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1F6E4-1BC7-49D8-B6DE-045E16584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D8720-40AE-4FF2-BABC-01FA6A064596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51A2-8BFE-4992-A430-9C19410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FD921-9FCA-4BE8-8980-6AD5A171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chang school logo">
            <a:extLst>
              <a:ext uri="{FF2B5EF4-FFF2-40B4-BE49-F238E27FC236}">
                <a16:creationId xmlns:a16="http://schemas.microsoft.com/office/drawing/2014/main" id="{573EE76C-8E19-429A-8ED9-E237E1646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8"/>
          <a:stretch/>
        </p:blipFill>
        <p:spPr bwMode="auto">
          <a:xfrm>
            <a:off x="8018601" y="5483537"/>
            <a:ext cx="3971629" cy="120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60DE8C1-A7DD-4460-BE19-9899B10B7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4463"/>
            <a:ext cx="9144000" cy="1556456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+mn-lt"/>
                <a:cs typeface="Calibri" panose="020F0502020204030204" pitchFamily="34" charset="0"/>
              </a:rPr>
              <a:t>CCPS 506</a:t>
            </a:r>
            <a:endParaRPr lang="en-US" sz="5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645812-ECFA-4E2D-A787-B2263FEFE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0919"/>
            <a:ext cx="9144000" cy="1400936"/>
          </a:xfrm>
        </p:spPr>
        <p:txBody>
          <a:bodyPr>
            <a:normAutofit/>
          </a:bodyPr>
          <a:lstStyle/>
          <a:p>
            <a:r>
              <a:rPr lang="en-US" sz="3200" b="1" dirty="0"/>
              <a:t>Comparative Programming Languages</a:t>
            </a:r>
          </a:p>
          <a:p>
            <a:r>
              <a:rPr lang="en-US" sz="3200" b="1" dirty="0"/>
              <a:t>Fall 2019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C9804-8149-4B7C-B2C8-FAA0B03BB8E0}"/>
              </a:ext>
            </a:extLst>
          </p:cNvPr>
          <p:cNvSpPr txBox="1"/>
          <p:nvPr/>
        </p:nvSpPr>
        <p:spPr>
          <a:xfrm>
            <a:off x="512222" y="5823389"/>
            <a:ext cx="5964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Lecture 2: </a:t>
            </a:r>
            <a:r>
              <a:rPr lang="en-US" sz="2800" dirty="0"/>
              <a:t>More advanced Smalltalk</a:t>
            </a:r>
          </a:p>
        </p:txBody>
      </p:sp>
    </p:spTree>
    <p:extLst>
      <p:ext uri="{BB962C8B-B14F-4D97-AF65-F5344CB8AC3E}">
        <p14:creationId xmlns:p14="http://schemas.microsoft.com/office/powerpoint/2010/main" val="14224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CD88E-2F08-478F-8953-F726CAE47AA6}"/>
              </a:ext>
            </a:extLst>
          </p:cNvPr>
          <p:cNvSpPr txBox="1"/>
          <p:nvPr/>
        </p:nvSpPr>
        <p:spPr>
          <a:xfrm>
            <a:off x="716283" y="2760997"/>
            <a:ext cx="58489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When a message is sent to an object: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 the object’s class for an appropriate method to deal with the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found? check superclass (inheritance!)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Repeat until method is found, or we hit class “Object”. Much like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Still not found? Throw exception.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CDCA6-C236-4E69-9076-6FE5BD06E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6" t="3721" r="2391"/>
          <a:stretch/>
        </p:blipFill>
        <p:spPr>
          <a:xfrm>
            <a:off x="6853383" y="2724729"/>
            <a:ext cx="4622334" cy="296759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AF78C9-828F-44AD-9B11-3AB78E616B8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Message Passing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1CDFB9-B65A-42F5-B87E-09BC9FED272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E5EF83-53AA-43EF-9DB7-2EFFB3A691A2}"/>
              </a:ext>
            </a:extLst>
          </p:cNvPr>
          <p:cNvSpPr txBox="1"/>
          <p:nvPr/>
        </p:nvSpPr>
        <p:spPr>
          <a:xfrm>
            <a:off x="1005598" y="1780505"/>
            <a:ext cx="10180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Passing a message to an object is semantically similar to invoking its methods:</a:t>
            </a:r>
          </a:p>
        </p:txBody>
      </p:sp>
    </p:spTree>
    <p:extLst>
      <p:ext uri="{BB962C8B-B14F-4D97-AF65-F5344CB8AC3E}">
        <p14:creationId xmlns:p14="http://schemas.microsoft.com/office/powerpoint/2010/main" val="101860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76621-E547-4034-B3CE-DDFE3BE43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15"/>
          <a:stretch/>
        </p:blipFill>
        <p:spPr>
          <a:xfrm>
            <a:off x="524522" y="1805361"/>
            <a:ext cx="11142956" cy="504434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CAF4A2-942B-4B7D-8462-E0FD529C77D6}"/>
              </a:ext>
            </a:extLst>
          </p:cNvPr>
          <p:cNvSpPr/>
          <p:nvPr/>
        </p:nvSpPr>
        <p:spPr>
          <a:xfrm>
            <a:off x="424874" y="3565236"/>
            <a:ext cx="1893453" cy="34174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E4C73E-5769-4F88-A190-35809B066A13}"/>
              </a:ext>
            </a:extLst>
          </p:cNvPr>
          <p:cNvSpPr/>
          <p:nvPr/>
        </p:nvSpPr>
        <p:spPr>
          <a:xfrm>
            <a:off x="3542145" y="4021791"/>
            <a:ext cx="1953491" cy="34174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61ED9-D311-48A2-A765-D187F29D240E}"/>
              </a:ext>
            </a:extLst>
          </p:cNvPr>
          <p:cNvSpPr txBox="1"/>
          <p:nvPr/>
        </p:nvSpPr>
        <p:spPr>
          <a:xfrm rot="21248735">
            <a:off x="8543636" y="5588522"/>
            <a:ext cx="2586182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always, explore and experiment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807755-98BC-402C-A622-4233EC58101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Streams: </a:t>
            </a:r>
            <a:r>
              <a:rPr lang="en-US" sz="4000" dirty="0">
                <a:latin typeface="+mn-lt"/>
              </a:rPr>
              <a:t>Other Messages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ECF0-914C-4C3E-8561-08D40F52F526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61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079901-4722-40BC-915F-37AA28A6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2683"/>
            <a:ext cx="10515600" cy="3383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AAEF1C-E4DF-4CDF-943E-2780E7007F80}"/>
              </a:ext>
            </a:extLst>
          </p:cNvPr>
          <p:cNvSpPr/>
          <p:nvPr/>
        </p:nvSpPr>
        <p:spPr>
          <a:xfrm>
            <a:off x="8534401" y="2535165"/>
            <a:ext cx="2105891" cy="278014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6C96BA-3A70-40B7-BF8D-16F1B1B4FE8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What is </a:t>
            </a:r>
            <a:r>
              <a:rPr lang="en-US" sz="4000" b="1" dirty="0">
                <a:latin typeface="Consolas" panose="020B0609020204030204" pitchFamily="49" charset="0"/>
              </a:rPr>
              <a:t>Transcript</a:t>
            </a:r>
            <a:r>
              <a:rPr lang="en-US" sz="4000" b="1" dirty="0">
                <a:latin typeface="+mn-lt"/>
              </a:rPr>
              <a:t> Anyway?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34925F-C781-438B-B2AF-7D017169ED84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22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60CED-4230-4591-ADD5-3FFE523A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1822"/>
            <a:ext cx="10515600" cy="3907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1E4C5-D881-4524-85C7-F04429EAF79C}"/>
              </a:ext>
            </a:extLst>
          </p:cNvPr>
          <p:cNvSpPr txBox="1"/>
          <p:nvPr/>
        </p:nvSpPr>
        <p:spPr>
          <a:xfrm>
            <a:off x="5209308" y="3140364"/>
            <a:ext cx="5920510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Sending </a:t>
            </a:r>
            <a:r>
              <a:rPr lang="en-US" sz="2400" b="1" dirty="0" err="1">
                <a:latin typeface="Consolas" panose="020B0609020204030204" pitchFamily="49" charset="0"/>
              </a:rPr>
              <a:t>nextPutAll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to Transcript is not enough to make it print.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have to send </a:t>
            </a:r>
            <a:r>
              <a:rPr lang="en-US" sz="2400" b="1" dirty="0">
                <a:latin typeface="Consolas" panose="020B0609020204030204" pitchFamily="49" charset="0"/>
              </a:rPr>
              <a:t>flush</a:t>
            </a:r>
            <a:r>
              <a:rPr lang="en-US" sz="2400" dirty="0"/>
              <a:t> to ensure this.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flush</a:t>
            </a:r>
            <a:r>
              <a:rPr lang="en-US" sz="2400" dirty="0"/>
              <a:t> can also be sent to </a:t>
            </a:r>
            <a:r>
              <a:rPr lang="en-US" sz="2400" b="1" dirty="0" err="1">
                <a:latin typeface="Consolas" panose="020B0609020204030204" pitchFamily="49" charset="0"/>
              </a:rPr>
              <a:t>WriteStream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079700-D2D8-41AE-8A7C-3B25DEA01E91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504B58B-B80B-45A9-A211-7F92C7FAABF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Transcript as a Stream</a:t>
            </a:r>
            <a:endParaRPr lang="en-US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5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5C64F8-65C4-4927-9DFA-ABD76B30B13E}"/>
              </a:ext>
            </a:extLst>
          </p:cNvPr>
          <p:cNvSpPr txBox="1"/>
          <p:nvPr/>
        </p:nvSpPr>
        <p:spPr>
          <a:xfrm>
            <a:off x="3004125" y="1505252"/>
            <a:ext cx="6183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Using </a:t>
            </a:r>
            <a:r>
              <a:rPr lang="en-US" sz="2400" b="1" dirty="0">
                <a:latin typeface="Consolas" panose="020B0609020204030204" pitchFamily="49" charset="0"/>
              </a:rPr>
              <a:t>show:</a:t>
            </a:r>
            <a:r>
              <a:rPr lang="en-US" sz="2400" dirty="0"/>
              <a:t> ensures print occurs.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4248-5748-4598-9CC2-C83D1A0CD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8"/>
          <a:stretch/>
        </p:blipFill>
        <p:spPr>
          <a:xfrm>
            <a:off x="838200" y="2068273"/>
            <a:ext cx="10515600" cy="4789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D7937-F3E1-4096-A911-62D9CE57BD08}"/>
              </a:ext>
            </a:extLst>
          </p:cNvPr>
          <p:cNvSpPr txBox="1"/>
          <p:nvPr/>
        </p:nvSpPr>
        <p:spPr>
          <a:xfrm>
            <a:off x="5638804" y="6040659"/>
            <a:ext cx="3140363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Three more messages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548949-46DE-442D-A613-E525A92BD3EA}"/>
              </a:ext>
            </a:extLst>
          </p:cNvPr>
          <p:cNvCxnSpPr/>
          <p:nvPr/>
        </p:nvCxnSpPr>
        <p:spPr>
          <a:xfrm flipV="1">
            <a:off x="3278913" y="5975928"/>
            <a:ext cx="0" cy="60960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F2C2D8-EDC4-4473-BB4E-F6F48B16D63F}"/>
              </a:ext>
            </a:extLst>
          </p:cNvPr>
          <p:cNvCxnSpPr/>
          <p:nvPr/>
        </p:nvCxnSpPr>
        <p:spPr>
          <a:xfrm flipV="1">
            <a:off x="4650513" y="5966692"/>
            <a:ext cx="0" cy="60960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5C73EF-50DE-4F5F-8860-0C718075891F}"/>
              </a:ext>
            </a:extLst>
          </p:cNvPr>
          <p:cNvCxnSpPr/>
          <p:nvPr/>
        </p:nvCxnSpPr>
        <p:spPr>
          <a:xfrm flipV="1">
            <a:off x="2092040" y="5971981"/>
            <a:ext cx="0" cy="60960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3BF3C3-271D-458B-BE2C-8B7E8D6DF484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67E487C-41F6-494A-8C57-2444ACD81F2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Transcript show:</a:t>
            </a:r>
            <a:endParaRPr lang="en-US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9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36BE6D-0A77-4AFA-95AC-7D357578C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69"/>
          <a:stretch/>
        </p:blipFill>
        <p:spPr>
          <a:xfrm>
            <a:off x="838200" y="2129319"/>
            <a:ext cx="10515600" cy="4728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4943CE-E217-4205-B3AE-61BF0D9E5C05}"/>
              </a:ext>
            </a:extLst>
          </p:cNvPr>
          <p:cNvSpPr txBox="1"/>
          <p:nvPr/>
        </p:nvSpPr>
        <p:spPr>
          <a:xfrm>
            <a:off x="2267527" y="1476295"/>
            <a:ext cx="76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print:</a:t>
            </a:r>
            <a:r>
              <a:rPr lang="en-US" sz="2400" dirty="0"/>
              <a:t> simply calls </a:t>
            </a:r>
            <a:r>
              <a:rPr lang="en-US" sz="2400" b="1" dirty="0" err="1">
                <a:latin typeface="Consolas" panose="020B0609020204030204" pitchFamily="49" charset="0"/>
              </a:rPr>
              <a:t>nextPutAll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DEF95D-CECA-42AC-8E8D-0D5F6D975DEF}"/>
              </a:ext>
            </a:extLst>
          </p:cNvPr>
          <p:cNvCxnSpPr>
            <a:cxnSpLocks/>
          </p:cNvCxnSpPr>
          <p:nvPr/>
        </p:nvCxnSpPr>
        <p:spPr>
          <a:xfrm flipV="1">
            <a:off x="2216728" y="6381308"/>
            <a:ext cx="0" cy="47669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EC968C-EE32-4AA5-AE1A-102CDFC7FD23}"/>
              </a:ext>
            </a:extLst>
          </p:cNvPr>
          <p:cNvSpPr txBox="1"/>
          <p:nvPr/>
        </p:nvSpPr>
        <p:spPr>
          <a:xfrm>
            <a:off x="4488869" y="6046217"/>
            <a:ext cx="520930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 object to string for printing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70ECF6-9B69-4318-9864-C670339BBDA0}"/>
              </a:ext>
            </a:extLst>
          </p:cNvPr>
          <p:cNvCxnSpPr>
            <a:cxnSpLocks/>
          </p:cNvCxnSpPr>
          <p:nvPr/>
        </p:nvCxnSpPr>
        <p:spPr>
          <a:xfrm>
            <a:off x="2844797" y="6436725"/>
            <a:ext cx="147782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216DD3-1737-4238-B177-EF46AE101C00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7DFD661-E803-45DB-8C7F-8713504B392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Transcript show:</a:t>
            </a:r>
            <a:endParaRPr lang="en-US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1AE31E-93EA-430A-9CF9-42686B26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3803"/>
            <a:ext cx="10515600" cy="506272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1EC9D89-AE9D-4757-A6EB-96F1FFCEA1BA}"/>
              </a:ext>
            </a:extLst>
          </p:cNvPr>
          <p:cNvCxnSpPr/>
          <p:nvPr/>
        </p:nvCxnSpPr>
        <p:spPr>
          <a:xfrm flipV="1">
            <a:off x="2161312" y="6086916"/>
            <a:ext cx="0" cy="60960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54C5BF-25AB-49D7-83EF-DAC722920B95}"/>
              </a:ext>
            </a:extLst>
          </p:cNvPr>
          <p:cNvSpPr txBox="1"/>
          <p:nvPr/>
        </p:nvSpPr>
        <p:spPr>
          <a:xfrm>
            <a:off x="2567710" y="6234851"/>
            <a:ext cx="5033818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Down the rabbit hole… </a:t>
            </a:r>
            <a:r>
              <a:rPr lang="en-US" sz="2400" b="1" dirty="0">
                <a:latin typeface="Consolas" panose="020B0609020204030204" pitchFamily="49" charset="0"/>
              </a:rPr>
              <a:t>critical: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5832A9-C71B-46AE-90B2-DD62C31B8ACE}"/>
              </a:ext>
            </a:extLst>
          </p:cNvPr>
          <p:cNvSpPr/>
          <p:nvPr/>
        </p:nvSpPr>
        <p:spPr>
          <a:xfrm>
            <a:off x="914400" y="5034875"/>
            <a:ext cx="6206832" cy="7221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19C817-366D-4672-A5F1-B530890382D5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3A6CA8A-121E-4E6D-864B-1A099141204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endEntry</a:t>
            </a:r>
            <a:endParaRPr lang="en-US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5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E6E21-1699-4AB4-9B1A-BA47D3182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60"/>
          <a:stretch/>
        </p:blipFill>
        <p:spPr>
          <a:xfrm>
            <a:off x="371833" y="1772127"/>
            <a:ext cx="11448329" cy="4707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85143-2A3A-4262-8480-9C9288ED50A6}"/>
              </a:ext>
            </a:extLst>
          </p:cNvPr>
          <p:cNvSpPr txBox="1"/>
          <p:nvPr/>
        </p:nvSpPr>
        <p:spPr>
          <a:xfrm>
            <a:off x="1126835" y="563418"/>
            <a:ext cx="9938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ThreadSafeTranscript</a:t>
            </a:r>
            <a:r>
              <a:rPr lang="en-US" sz="2400" dirty="0"/>
              <a:t> means safe for multithreading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threads can print to transcript safely, no race condition or deadlock</a:t>
            </a:r>
          </a:p>
        </p:txBody>
      </p:sp>
    </p:spTree>
    <p:extLst>
      <p:ext uri="{BB962C8B-B14F-4D97-AF65-F5344CB8AC3E}">
        <p14:creationId xmlns:p14="http://schemas.microsoft.com/office/powerpoint/2010/main" val="39060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verloaded">
            <a:extLst>
              <a:ext uri="{FF2B5EF4-FFF2-40B4-BE49-F238E27FC236}">
                <a16:creationId xmlns:a16="http://schemas.microsoft.com/office/drawing/2014/main" id="{FA70D353-69F8-4C9F-88F3-6860F31C4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0"/>
          <a:stretch/>
        </p:blipFill>
        <p:spPr bwMode="auto">
          <a:xfrm>
            <a:off x="1904999" y="1621847"/>
            <a:ext cx="8382000" cy="52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A1A30A-4914-42E1-8122-B8888425E704}"/>
              </a:ext>
            </a:extLst>
          </p:cNvPr>
          <p:cNvSpPr txBox="1"/>
          <p:nvPr/>
        </p:nvSpPr>
        <p:spPr>
          <a:xfrm>
            <a:off x="1148089" y="481310"/>
            <a:ext cx="989582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Method “Overloading”</a:t>
            </a:r>
          </a:p>
        </p:txBody>
      </p:sp>
    </p:spTree>
    <p:extLst>
      <p:ext uri="{BB962C8B-B14F-4D97-AF65-F5344CB8AC3E}">
        <p14:creationId xmlns:p14="http://schemas.microsoft.com/office/powerpoint/2010/main" val="14455134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F36456-32F1-4730-AFE9-4D09E5008B5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Method Overloading</a:t>
            </a:r>
            <a:endParaRPr lang="en-US" sz="40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7844C-7E29-4432-AF62-61723CFEDBB8}"/>
              </a:ext>
            </a:extLst>
          </p:cNvPr>
          <p:cNvSpPr txBox="1"/>
          <p:nvPr/>
        </p:nvSpPr>
        <p:spPr>
          <a:xfrm>
            <a:off x="1533236" y="1487742"/>
            <a:ext cx="9125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Java, methods are overloaded by defining different parameter lists: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75A30-73F7-4C70-97FA-719565AE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5" y="2152074"/>
            <a:ext cx="7272891" cy="4454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F8E4A-9426-4F9A-8DDC-1AAB62A78C16}"/>
              </a:ext>
            </a:extLst>
          </p:cNvPr>
          <p:cNvSpPr txBox="1"/>
          <p:nvPr/>
        </p:nvSpPr>
        <p:spPr>
          <a:xfrm>
            <a:off x="6510889" y="3026618"/>
            <a:ext cx="4590473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Java, method name and parameter list are independent.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Smalltalk, they are fundamentally linked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743AD2-D7D8-4248-845D-BF95A9DE3B2C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23458C-9B7D-4E50-991C-D995180CF6B5}"/>
              </a:ext>
            </a:extLst>
          </p:cNvPr>
          <p:cNvSpPr txBox="1"/>
          <p:nvPr/>
        </p:nvSpPr>
        <p:spPr>
          <a:xfrm>
            <a:off x="2484582" y="2290618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Smalltalk, there is no overloading in this fashion.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cannot have a single message that optionally accepts differing numbers of arguments.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we add another argument, the method/message name changes.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AB68A8-D978-4DED-9728-2789743E592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Method Overloading</a:t>
            </a:r>
            <a:endParaRPr lang="en-US" sz="4000" dirty="0"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97DC26-B306-418D-A558-229B3CDB4724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DA89C7-E3D9-42E0-9AE7-1A5D6735CCE6}"/>
              </a:ext>
            </a:extLst>
          </p:cNvPr>
          <p:cNvSpPr txBox="1"/>
          <p:nvPr/>
        </p:nvSpPr>
        <p:spPr>
          <a:xfrm>
            <a:off x="584447" y="2269544"/>
            <a:ext cx="11023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nsolas" panose="020B0609020204030204" pitchFamily="49" charset="0"/>
              </a:rPr>
              <a:t>3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factorial</a:t>
            </a:r>
            <a:r>
              <a:rPr lang="en-US" sz="3200" dirty="0">
                <a:latin typeface="Consolas" panose="020B0609020204030204" pitchFamily="49" charset="0"/>
              </a:rPr>
              <a:t> + 4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factorial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between:</a:t>
            </a:r>
            <a:r>
              <a:rPr lang="en-US" sz="3200" dirty="0">
                <a:latin typeface="Consolas" panose="020B0609020204030204" pitchFamily="49" charset="0"/>
              </a:rPr>
              <a:t> 10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and:</a:t>
            </a:r>
            <a:r>
              <a:rPr lang="en-US" sz="3200" dirty="0">
                <a:latin typeface="Consolas" panose="020B0609020204030204" pitchFamily="49" charset="0"/>
              </a:rPr>
              <a:t> 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34FAB-6A6F-4A60-9AFF-F746CF6151C0}"/>
              </a:ext>
            </a:extLst>
          </p:cNvPr>
          <p:cNvSpPr txBox="1"/>
          <p:nvPr/>
        </p:nvSpPr>
        <p:spPr>
          <a:xfrm>
            <a:off x="1438180" y="1562112"/>
            <a:ext cx="931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messages are unary? Binary? Keywords?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46A186-D0E1-40C4-A880-F31BA98DB4ED}"/>
              </a:ext>
            </a:extLst>
          </p:cNvPr>
          <p:cNvCxnSpPr/>
          <p:nvPr/>
        </p:nvCxnSpPr>
        <p:spPr>
          <a:xfrm>
            <a:off x="5708342" y="2003640"/>
            <a:ext cx="84337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A3ACC-B0C1-476E-95C5-548C73A6B6E9}"/>
              </a:ext>
            </a:extLst>
          </p:cNvPr>
          <p:cNvCxnSpPr>
            <a:cxnSpLocks/>
          </p:cNvCxnSpPr>
          <p:nvPr/>
        </p:nvCxnSpPr>
        <p:spPr>
          <a:xfrm>
            <a:off x="1359763" y="2825723"/>
            <a:ext cx="205814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944AD-6963-4D29-890C-A8104FEF48F5}"/>
              </a:ext>
            </a:extLst>
          </p:cNvPr>
          <p:cNvCxnSpPr>
            <a:cxnSpLocks/>
          </p:cNvCxnSpPr>
          <p:nvPr/>
        </p:nvCxnSpPr>
        <p:spPr>
          <a:xfrm>
            <a:off x="4486183" y="2825723"/>
            <a:ext cx="205814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662245-2EC2-4AE3-9519-BFD452A4738C}"/>
              </a:ext>
            </a:extLst>
          </p:cNvPr>
          <p:cNvCxnSpPr/>
          <p:nvPr/>
        </p:nvCxnSpPr>
        <p:spPr>
          <a:xfrm>
            <a:off x="6672307" y="2000528"/>
            <a:ext cx="84337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B581F9-1B31-4755-B425-4EC2A9D8B3F2}"/>
              </a:ext>
            </a:extLst>
          </p:cNvPr>
          <p:cNvCxnSpPr>
            <a:cxnSpLocks/>
          </p:cNvCxnSpPr>
          <p:nvPr/>
        </p:nvCxnSpPr>
        <p:spPr>
          <a:xfrm>
            <a:off x="3554029" y="2827327"/>
            <a:ext cx="43204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EE56A5-3DB5-4EF5-A78F-53A5E622ED39}"/>
              </a:ext>
            </a:extLst>
          </p:cNvPr>
          <p:cNvCxnSpPr>
            <a:cxnSpLocks/>
          </p:cNvCxnSpPr>
          <p:nvPr/>
        </p:nvCxnSpPr>
        <p:spPr>
          <a:xfrm>
            <a:off x="7645152" y="2000528"/>
            <a:ext cx="127690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238E5A-CCF2-48B4-A0F6-BC5DEF28EC14}"/>
              </a:ext>
            </a:extLst>
          </p:cNvPr>
          <p:cNvCxnSpPr>
            <a:cxnSpLocks/>
          </p:cNvCxnSpPr>
          <p:nvPr/>
        </p:nvCxnSpPr>
        <p:spPr>
          <a:xfrm>
            <a:off x="6828407" y="2835847"/>
            <a:ext cx="445842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5513A4-C669-4EE4-A921-CD4D73F83A1B}"/>
              </a:ext>
            </a:extLst>
          </p:cNvPr>
          <p:cNvSpPr txBox="1"/>
          <p:nvPr/>
        </p:nvSpPr>
        <p:spPr>
          <a:xfrm>
            <a:off x="1868012" y="3270316"/>
            <a:ext cx="2985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</a:rPr>
              <a:t>factorial gets sent to 3, then 4.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19EFC1-94B7-4690-957C-F2338FCFC83F}"/>
              </a:ext>
            </a:extLst>
          </p:cNvPr>
          <p:cNvSpPr txBox="1"/>
          <p:nvPr/>
        </p:nvSpPr>
        <p:spPr>
          <a:xfrm>
            <a:off x="5515253" y="3424204"/>
            <a:ext cx="5851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6 + 24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between:</a:t>
            </a:r>
            <a:r>
              <a:rPr lang="en-US" sz="2800" dirty="0">
                <a:latin typeface="Consolas" panose="020B0609020204030204" pitchFamily="49" charset="0"/>
              </a:rPr>
              <a:t> 10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and:</a:t>
            </a:r>
            <a:r>
              <a:rPr lang="en-US" sz="2800" dirty="0">
                <a:latin typeface="Consolas" panose="020B0609020204030204" pitchFamily="49" charset="0"/>
              </a:rPr>
              <a:t> 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6902EE-FD86-4DFA-8650-0B37A1F047A3}"/>
              </a:ext>
            </a:extLst>
          </p:cNvPr>
          <p:cNvSpPr txBox="1"/>
          <p:nvPr/>
        </p:nvSpPr>
        <p:spPr>
          <a:xfrm>
            <a:off x="1868012" y="4093413"/>
            <a:ext cx="298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+mj-lt"/>
              <a:buAutoNum type="arabicPeriod" startAt="2"/>
            </a:pPr>
            <a:r>
              <a:rPr lang="en-US" sz="2400" b="1" dirty="0">
                <a:solidFill>
                  <a:schemeClr val="accent2"/>
                </a:solidFill>
              </a:rPr>
              <a:t>+ is sent to 6 with 24 as argument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B115E3-48FD-4D01-BA34-B63BB5EFE17A}"/>
              </a:ext>
            </a:extLst>
          </p:cNvPr>
          <p:cNvSpPr txBox="1"/>
          <p:nvPr/>
        </p:nvSpPr>
        <p:spPr>
          <a:xfrm>
            <a:off x="5515253" y="4247301"/>
            <a:ext cx="495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30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between:</a:t>
            </a:r>
            <a:r>
              <a:rPr lang="en-US" sz="2800" dirty="0">
                <a:latin typeface="Consolas" panose="020B0609020204030204" pitchFamily="49" charset="0"/>
              </a:rPr>
              <a:t> 10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and:</a:t>
            </a:r>
            <a:r>
              <a:rPr lang="en-US" sz="2800" dirty="0">
                <a:latin typeface="Consolas" panose="020B0609020204030204" pitchFamily="49" charset="0"/>
              </a:rPr>
              <a:t> 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39D7C3-8C3C-4F61-AE0E-B793D693B9A6}"/>
              </a:ext>
            </a:extLst>
          </p:cNvPr>
          <p:cNvSpPr txBox="1"/>
          <p:nvPr/>
        </p:nvSpPr>
        <p:spPr>
          <a:xfrm>
            <a:off x="248576" y="4918276"/>
            <a:ext cx="460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Font typeface="+mj-lt"/>
              <a:buAutoNum type="arabicPeriod" startAt="3"/>
            </a:pPr>
            <a:r>
              <a:rPr lang="en-US" sz="2400" b="1" dirty="0" err="1">
                <a:solidFill>
                  <a:schemeClr val="accent1"/>
                </a:solidFill>
              </a:rPr>
              <a:t>between:and</a:t>
            </a:r>
            <a:r>
              <a:rPr lang="en-US" sz="2400" b="1" dirty="0">
                <a:solidFill>
                  <a:schemeClr val="accent1"/>
                </a:solidFill>
              </a:rPr>
              <a:t>: sent to 30 with 10 and 100 as arguments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096F0-E93C-4859-8047-84169ED9F480}"/>
              </a:ext>
            </a:extLst>
          </p:cNvPr>
          <p:cNvSpPr txBox="1"/>
          <p:nvPr/>
        </p:nvSpPr>
        <p:spPr>
          <a:xfrm>
            <a:off x="5515253" y="5072164"/>
            <a:ext cx="589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30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between:</a:t>
            </a:r>
            <a:r>
              <a:rPr lang="en-US" sz="2800" dirty="0">
                <a:latin typeface="Consolas" panose="020B0609020204030204" pitchFamily="49" charset="0"/>
              </a:rPr>
              <a:t> 10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and:</a:t>
            </a:r>
            <a:r>
              <a:rPr lang="en-US" sz="2800" dirty="0">
                <a:latin typeface="Consolas" panose="020B0609020204030204" pitchFamily="49" charset="0"/>
              </a:rPr>
              <a:t> 100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3795E-3E69-4C6C-8293-B30F72827003}"/>
              </a:ext>
            </a:extLst>
          </p:cNvPr>
          <p:cNvSpPr txBox="1"/>
          <p:nvPr/>
        </p:nvSpPr>
        <p:spPr>
          <a:xfrm>
            <a:off x="5515253" y="5811326"/>
            <a:ext cx="2000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1"/>
                </a:solidFill>
                <a:latin typeface="Consolas" panose="020B0609020204030204" pitchFamily="49" charset="0"/>
              </a:rPr>
              <a:t>True!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AD4337-B385-4B30-B30F-BFB2BC4737F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Example: </a:t>
            </a:r>
            <a:r>
              <a:rPr lang="en-US" sz="4000" dirty="0">
                <a:latin typeface="+mn-lt"/>
              </a:rPr>
              <a:t>What is the Result?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6F166-38CA-4A97-8DE7-B3D33F03553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58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23458C-9B7D-4E50-991C-D995180CF6B5}"/>
              </a:ext>
            </a:extLst>
          </p:cNvPr>
          <p:cNvSpPr txBox="1"/>
          <p:nvPr/>
        </p:nvSpPr>
        <p:spPr>
          <a:xfrm>
            <a:off x="1403927" y="1516292"/>
            <a:ext cx="9384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When we add another argument, the method/message name changes.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52074-F5CE-48CB-B77A-0CB5F89CE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76"/>
          <a:stretch/>
        </p:blipFill>
        <p:spPr>
          <a:xfrm>
            <a:off x="1856507" y="2160388"/>
            <a:ext cx="8478986" cy="440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00639B-CA81-41BE-ABB1-64CDC564AB60}"/>
              </a:ext>
            </a:extLst>
          </p:cNvPr>
          <p:cNvSpPr txBox="1"/>
          <p:nvPr/>
        </p:nvSpPr>
        <p:spPr>
          <a:xfrm>
            <a:off x="6428505" y="3699486"/>
            <a:ext cx="4451927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value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value:</a:t>
            </a:r>
            <a:r>
              <a:rPr lang="en-US" sz="2400" dirty="0"/>
              <a:t> are different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value:</a:t>
            </a:r>
            <a:r>
              <a:rPr lang="en-US" sz="2400" dirty="0"/>
              <a:t> and </a:t>
            </a:r>
            <a:r>
              <a:rPr lang="en-US" sz="2400" b="1" dirty="0" err="1">
                <a:latin typeface="Consolas" panose="020B0609020204030204" pitchFamily="49" charset="0"/>
              </a:rPr>
              <a:t>value:value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are different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 so 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11437-DBA6-45F0-902F-1609D2E05700}"/>
              </a:ext>
            </a:extLst>
          </p:cNvPr>
          <p:cNvSpPr/>
          <p:nvPr/>
        </p:nvSpPr>
        <p:spPr>
          <a:xfrm>
            <a:off x="1898067" y="3297381"/>
            <a:ext cx="4179461" cy="274320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2DDAEF-C7AD-4A10-A52E-64C6F2B2829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Method Overloading</a:t>
            </a:r>
            <a:endParaRPr lang="en-US" sz="4000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DA16A0-413D-49D0-8FDF-01156BC1F96D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4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4CB8CEB-B77B-424F-B304-8E78638A8BFB}"/>
              </a:ext>
            </a:extLst>
          </p:cNvPr>
          <p:cNvSpPr txBox="1"/>
          <p:nvPr/>
        </p:nvSpPr>
        <p:spPr>
          <a:xfrm>
            <a:off x="1819567" y="1808307"/>
            <a:ext cx="8118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well and good, but what about the same number of arguments with different types?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Java, compiler sees these as different: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6FAEE-10E1-4982-A7A2-4813FB9F4527}"/>
              </a:ext>
            </a:extLst>
          </p:cNvPr>
          <p:cNvSpPr txBox="1"/>
          <p:nvPr/>
        </p:nvSpPr>
        <p:spPr>
          <a:xfrm>
            <a:off x="1819568" y="3167390"/>
            <a:ext cx="737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public int add(int x, int 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EC671-D824-40EF-BD8B-1BF51B29AE61}"/>
              </a:ext>
            </a:extLst>
          </p:cNvPr>
          <p:cNvSpPr txBox="1"/>
          <p:nvPr/>
        </p:nvSpPr>
        <p:spPr>
          <a:xfrm>
            <a:off x="1819567" y="3719603"/>
            <a:ext cx="774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public double add(double x, double 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9C38A-CB5F-4A2C-A1D6-50890D1AA59E}"/>
              </a:ext>
            </a:extLst>
          </p:cNvPr>
          <p:cNvSpPr txBox="1"/>
          <p:nvPr/>
        </p:nvSpPr>
        <p:spPr>
          <a:xfrm>
            <a:off x="1819567" y="4401577"/>
            <a:ext cx="8820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Smalltalk, argument types aren’t checked upon message pass.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Invoking a method (passing a message) only fails when receiving object can’t handle the message.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get a runtime error in the body of the method if the argument type is incompatible.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A91A2A5-F35E-4A00-946F-49CC0AEEDE34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Method Overloading</a:t>
            </a:r>
            <a:endParaRPr lang="en-US" sz="4000" dirty="0"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86C9EB-1402-460B-8C2C-CF11FA74AE28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0" grpId="0"/>
      <p:bldP spid="11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AC9AA8-0E7C-4F1E-9F5B-9A48A76B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5" y="2094850"/>
            <a:ext cx="11778830" cy="432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99BAEF-C88A-4608-BD2D-ED2E25F71015}"/>
              </a:ext>
            </a:extLst>
          </p:cNvPr>
          <p:cNvSpPr txBox="1"/>
          <p:nvPr/>
        </p:nvSpPr>
        <p:spPr>
          <a:xfrm>
            <a:off x="1648691" y="1483523"/>
            <a:ext cx="889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However! The following code succeeds!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6D38-BE89-46B7-9854-B6AADD577A86}"/>
              </a:ext>
            </a:extLst>
          </p:cNvPr>
          <p:cNvSpPr txBox="1"/>
          <p:nvPr/>
        </p:nvSpPr>
        <p:spPr>
          <a:xfrm>
            <a:off x="997527" y="4849566"/>
            <a:ext cx="9929091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</a:t>
            </a:r>
            <a:r>
              <a:rPr lang="en-US" sz="2400" b="1" dirty="0">
                <a:latin typeface="Consolas" panose="020B0609020204030204" pitchFamily="49" charset="0"/>
              </a:rPr>
              <a:t>+</a:t>
            </a:r>
            <a:r>
              <a:rPr lang="en-US" sz="2400" dirty="0"/>
              <a:t> message to </a:t>
            </a:r>
            <a:r>
              <a:rPr lang="en-US" sz="2400" b="1" dirty="0" err="1">
                <a:latin typeface="Consolas" panose="020B0609020204030204" pitchFamily="49" charset="0"/>
              </a:rPr>
              <a:t>SmallInteger</a:t>
            </a:r>
            <a:r>
              <a:rPr lang="en-US" sz="2400" dirty="0"/>
              <a:t> 3 with </a:t>
            </a:r>
            <a:r>
              <a:rPr lang="en-US" sz="2400" b="1" dirty="0" err="1">
                <a:latin typeface="Consolas" panose="020B0609020204030204" pitchFamily="49" charset="0"/>
              </a:rPr>
              <a:t>SmallInteger</a:t>
            </a:r>
            <a:r>
              <a:rPr lang="en-US" sz="2400" dirty="0"/>
              <a:t> argument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</a:t>
            </a:r>
            <a:r>
              <a:rPr lang="en-US" sz="2400" b="1" dirty="0">
                <a:latin typeface="Consolas" panose="020B0609020204030204" pitchFamily="49" charset="0"/>
              </a:rPr>
              <a:t>+</a:t>
            </a:r>
            <a:r>
              <a:rPr lang="en-US" sz="2400" dirty="0"/>
              <a:t> message to </a:t>
            </a:r>
            <a:r>
              <a:rPr lang="en-US" sz="2400" b="1" dirty="0" err="1">
                <a:latin typeface="Consolas" panose="020B0609020204030204" pitchFamily="49" charset="0"/>
              </a:rPr>
              <a:t>SmallInteger</a:t>
            </a:r>
            <a:r>
              <a:rPr lang="en-US" sz="2400" dirty="0"/>
              <a:t> 3 with </a:t>
            </a:r>
            <a:r>
              <a:rPr lang="en-US" sz="2400" b="1" dirty="0">
                <a:latin typeface="Consolas" panose="020B0609020204030204" pitchFamily="49" charset="0"/>
              </a:rPr>
              <a:t>BoxedFloat64</a:t>
            </a:r>
            <a:r>
              <a:rPr lang="en-US" sz="2400" dirty="0"/>
              <a:t> argument 4.0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 message, same receiving class, different kind of argument. How?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3A41FF-D1C6-4860-A434-B653C1165B5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Method Overloading</a:t>
            </a:r>
            <a:endParaRPr lang="en-US" sz="40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5267B5-C338-4F1E-AE31-B48986EF72A9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3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B9BDAD-79AC-48FB-A176-65DC8290D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67"/>
          <a:stretch/>
        </p:blipFill>
        <p:spPr>
          <a:xfrm>
            <a:off x="422238" y="656515"/>
            <a:ext cx="11347523" cy="62014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5507E6-0565-4FC4-8861-E8E00D3D3679}"/>
              </a:ext>
            </a:extLst>
          </p:cNvPr>
          <p:cNvSpPr/>
          <p:nvPr/>
        </p:nvSpPr>
        <p:spPr>
          <a:xfrm>
            <a:off x="1016001" y="5341766"/>
            <a:ext cx="1847273" cy="6096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D538F-C49D-4AEB-B53B-B13AC778FA7D}"/>
              </a:ext>
            </a:extLst>
          </p:cNvPr>
          <p:cNvSpPr txBox="1"/>
          <p:nvPr/>
        </p:nvSpPr>
        <p:spPr>
          <a:xfrm>
            <a:off x="3007088" y="5415733"/>
            <a:ext cx="3864766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Invoke superclass addition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C2B9A1-7DA5-48D3-8D97-0DCB2B22F8E1}"/>
              </a:ext>
            </a:extLst>
          </p:cNvPr>
          <p:cNvCxnSpPr/>
          <p:nvPr/>
        </p:nvCxnSpPr>
        <p:spPr>
          <a:xfrm>
            <a:off x="3237997" y="2282995"/>
            <a:ext cx="145934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93310A-4545-46AC-B5A4-7A258CC9117B}"/>
              </a:ext>
            </a:extLst>
          </p:cNvPr>
          <p:cNvSpPr txBox="1"/>
          <p:nvPr/>
        </p:nvSpPr>
        <p:spPr>
          <a:xfrm rot="21414108">
            <a:off x="267854" y="362683"/>
            <a:ext cx="3990110" cy="707886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Let’s Investigate!</a:t>
            </a:r>
          </a:p>
        </p:txBody>
      </p:sp>
    </p:spTree>
    <p:extLst>
      <p:ext uri="{BB962C8B-B14F-4D97-AF65-F5344CB8AC3E}">
        <p14:creationId xmlns:p14="http://schemas.microsoft.com/office/powerpoint/2010/main" val="32455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7A105-EE41-4D36-805E-6F1219C39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13"/>
          <a:stretch/>
        </p:blipFill>
        <p:spPr>
          <a:xfrm>
            <a:off x="636803" y="299534"/>
            <a:ext cx="10918393" cy="65584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5507E6-0565-4FC4-8861-E8E00D3D3679}"/>
              </a:ext>
            </a:extLst>
          </p:cNvPr>
          <p:cNvSpPr/>
          <p:nvPr/>
        </p:nvSpPr>
        <p:spPr>
          <a:xfrm>
            <a:off x="812801" y="3860799"/>
            <a:ext cx="10464799" cy="23183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3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113BD-94FA-4329-A2BC-1D24BC9E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6" b="996"/>
          <a:stretch/>
        </p:blipFill>
        <p:spPr>
          <a:xfrm>
            <a:off x="0" y="1774968"/>
            <a:ext cx="12192000" cy="2909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7D85D-509C-4206-BA43-83EE544979A6}"/>
              </a:ext>
            </a:extLst>
          </p:cNvPr>
          <p:cNvSpPr txBox="1"/>
          <p:nvPr/>
        </p:nvSpPr>
        <p:spPr>
          <a:xfrm>
            <a:off x="5763491" y="473832"/>
            <a:ext cx="5264727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 if argument is integer.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so, it’s an integer expression and we can react accordingly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0700B3-DBD3-46F3-9174-F1DC018866CC}"/>
              </a:ext>
            </a:extLst>
          </p:cNvPr>
          <p:cNvCxnSpPr>
            <a:cxnSpLocks/>
          </p:cNvCxnSpPr>
          <p:nvPr/>
        </p:nvCxnSpPr>
        <p:spPr>
          <a:xfrm flipH="1">
            <a:off x="3583709" y="1376218"/>
            <a:ext cx="2179782" cy="11637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F0BB3A-D932-4AA4-AAB5-3ECE867C5256}"/>
              </a:ext>
            </a:extLst>
          </p:cNvPr>
          <p:cNvCxnSpPr>
            <a:cxnSpLocks/>
          </p:cNvCxnSpPr>
          <p:nvPr/>
        </p:nvCxnSpPr>
        <p:spPr>
          <a:xfrm flipH="1">
            <a:off x="4738255" y="2401455"/>
            <a:ext cx="1884218" cy="36937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85C050-82AF-4C0E-A063-3C9D95F27DA2}"/>
              </a:ext>
            </a:extLst>
          </p:cNvPr>
          <p:cNvSpPr txBox="1"/>
          <p:nvPr/>
        </p:nvSpPr>
        <p:spPr>
          <a:xfrm>
            <a:off x="6622473" y="1939835"/>
            <a:ext cx="526472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 if operands have same 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negative</a:t>
            </a:r>
            <a:r>
              <a:rPr lang="en-US" sz="2400" dirty="0"/>
              <a:t> returns Boolean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1148B-935C-4EB1-915E-870EDE9B8CAF}"/>
              </a:ext>
            </a:extLst>
          </p:cNvPr>
          <p:cNvSpPr/>
          <p:nvPr/>
        </p:nvSpPr>
        <p:spPr>
          <a:xfrm>
            <a:off x="3048001" y="2872509"/>
            <a:ext cx="1736436" cy="64654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BF235-2D6A-414D-8C8B-D9944B937555}"/>
              </a:ext>
            </a:extLst>
          </p:cNvPr>
          <p:cNvSpPr txBox="1"/>
          <p:nvPr/>
        </p:nvSpPr>
        <p:spPr>
          <a:xfrm>
            <a:off x="2041236" y="4881617"/>
            <a:ext cx="6520873" cy="120032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digitAdd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and </a:t>
            </a:r>
            <a:r>
              <a:rPr lang="en-US" sz="2400" b="1" dirty="0" err="1">
                <a:latin typeface="Consolas" panose="020B0609020204030204" pitchFamily="49" charset="0"/>
              </a:rPr>
              <a:t>digitSubtract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define the bitwise arithmetic for performing addition!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cool that we can actually see this.</a:t>
            </a:r>
          </a:p>
        </p:txBody>
      </p:sp>
    </p:spTree>
    <p:extLst>
      <p:ext uri="{BB962C8B-B14F-4D97-AF65-F5344CB8AC3E}">
        <p14:creationId xmlns:p14="http://schemas.microsoft.com/office/powerpoint/2010/main" val="3003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build="p" animBg="1"/>
      <p:bldP spid="11" grpId="0" animBg="1"/>
      <p:bldP spid="12" grpId="0" build="p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338425-9F0A-499E-B859-E22BC1116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94"/>
          <a:stretch/>
        </p:blipFill>
        <p:spPr>
          <a:xfrm>
            <a:off x="631907" y="0"/>
            <a:ext cx="10928185" cy="67037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667513-9EB3-4679-A33F-D9143D9A6A6B}"/>
              </a:ext>
            </a:extLst>
          </p:cNvPr>
          <p:cNvSpPr/>
          <p:nvPr/>
        </p:nvSpPr>
        <p:spPr>
          <a:xfrm>
            <a:off x="4424219" y="4516584"/>
            <a:ext cx="2170546" cy="41563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575C9-0003-4BAD-9423-28C85BDB927E}"/>
              </a:ext>
            </a:extLst>
          </p:cNvPr>
          <p:cNvSpPr/>
          <p:nvPr/>
        </p:nvSpPr>
        <p:spPr>
          <a:xfrm>
            <a:off x="1463963" y="3236410"/>
            <a:ext cx="4622801" cy="79064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6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113BD-94FA-4329-A2BC-1D24BC9E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6" b="996"/>
          <a:stretch/>
        </p:blipFill>
        <p:spPr>
          <a:xfrm>
            <a:off x="0" y="1774968"/>
            <a:ext cx="12192000" cy="2909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83EEFA-C091-4123-B191-B878BE6878DA}"/>
              </a:ext>
            </a:extLst>
          </p:cNvPr>
          <p:cNvSpPr txBox="1"/>
          <p:nvPr/>
        </p:nvSpPr>
        <p:spPr>
          <a:xfrm>
            <a:off x="7509164" y="2228671"/>
            <a:ext cx="4378036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</a:t>
            </a:r>
            <a:r>
              <a:rPr lang="en-US" sz="2400" dirty="0" err="1"/>
              <a:t>arg</a:t>
            </a:r>
            <a:r>
              <a:rPr lang="en-US" sz="2400" dirty="0"/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isFraction</a:t>
            </a:r>
            <a:r>
              <a:rPr lang="en-US" sz="2400" dirty="0"/>
              <a:t>, we can still add precisely using numerator and denominator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D2929-1B44-41B2-A296-A56689DC2AC0}"/>
              </a:ext>
            </a:extLst>
          </p:cNvPr>
          <p:cNvCxnSpPr>
            <a:cxnSpLocks/>
          </p:cNvCxnSpPr>
          <p:nvPr/>
        </p:nvCxnSpPr>
        <p:spPr>
          <a:xfrm flipH="1">
            <a:off x="3574473" y="3229689"/>
            <a:ext cx="3934691" cy="3540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1B4C7EE8-68DB-4CB8-AD1B-51871F8122C2}"/>
              </a:ext>
            </a:extLst>
          </p:cNvPr>
          <p:cNvSpPr/>
          <p:nvPr/>
        </p:nvSpPr>
        <p:spPr>
          <a:xfrm rot="16200000">
            <a:off x="2789381" y="2004291"/>
            <a:ext cx="341746" cy="4664363"/>
          </a:xfrm>
          <a:prstGeom prst="leftBrace">
            <a:avLst>
              <a:gd name="adj1" fmla="val 21847"/>
              <a:gd name="adj2" fmla="val 50000"/>
            </a:avLst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4A9A8-9EEC-436F-ADA7-A26EFF84094C}"/>
              </a:ext>
            </a:extLst>
          </p:cNvPr>
          <p:cNvSpPr txBox="1"/>
          <p:nvPr/>
        </p:nvSpPr>
        <p:spPr>
          <a:xfrm>
            <a:off x="1731821" y="4627086"/>
            <a:ext cx="6340761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</a:t>
            </a:r>
            <a:r>
              <a:rPr lang="en-US" sz="2400" dirty="0" err="1"/>
              <a:t>arg</a:t>
            </a:r>
            <a:r>
              <a:rPr lang="en-US" sz="2400" dirty="0"/>
              <a:t> is neither fraction nor integer, we send it </a:t>
            </a:r>
            <a:r>
              <a:rPr lang="en-US" sz="2400" b="1" dirty="0" err="1">
                <a:latin typeface="Consolas" panose="020B0609020204030204" pitchFamily="49" charset="0"/>
              </a:rPr>
              <a:t>adaptToInteger:andSend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message</a:t>
            </a:r>
          </a:p>
        </p:txBody>
      </p:sp>
    </p:spTree>
    <p:extLst>
      <p:ext uri="{BB962C8B-B14F-4D97-AF65-F5344CB8AC3E}">
        <p14:creationId xmlns:p14="http://schemas.microsoft.com/office/powerpoint/2010/main" val="251240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6" grpId="0" animBg="1"/>
      <p:bldP spid="1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992C6-6898-4934-B8CA-3EA1E417C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87"/>
          <a:stretch/>
        </p:blipFill>
        <p:spPr>
          <a:xfrm>
            <a:off x="173037" y="1745674"/>
            <a:ext cx="11845925" cy="3939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51291-D602-491D-A371-68FF05FFF0C0}"/>
              </a:ext>
            </a:extLst>
          </p:cNvPr>
          <p:cNvSpPr txBox="1"/>
          <p:nvPr/>
        </p:nvSpPr>
        <p:spPr>
          <a:xfrm>
            <a:off x="2087418" y="5269484"/>
            <a:ext cx="686261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 original receiving integer to floating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 addition between two </a:t>
            </a:r>
            <a:r>
              <a:rPr lang="en-US" sz="2400" b="1" dirty="0">
                <a:latin typeface="Consolas" panose="020B0609020204030204" pitchFamily="49" charset="0"/>
              </a:rPr>
              <a:t>BoxedFloat64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96EA6E-7326-4B61-9DC5-1A02746CBDBE}"/>
              </a:ext>
            </a:extLst>
          </p:cNvPr>
          <p:cNvCxnSpPr/>
          <p:nvPr/>
        </p:nvCxnSpPr>
        <p:spPr>
          <a:xfrm>
            <a:off x="831272" y="4839853"/>
            <a:ext cx="438727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2BAB168-0FC1-4114-B5D7-C0267AB34EE6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adaptToInteger:andSend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4A6DD7-EDD4-4B58-9EC3-FE18E1DFDDE4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0D1A20-6D47-4BF5-9CB6-2B8F082BED86}"/>
              </a:ext>
            </a:extLst>
          </p:cNvPr>
          <p:cNvSpPr txBox="1"/>
          <p:nvPr/>
        </p:nvSpPr>
        <p:spPr>
          <a:xfrm>
            <a:off x="2170547" y="1930397"/>
            <a:ext cx="8321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Method overloading not possible in Smalltalk.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Uses the previous technique instead, called </a:t>
            </a:r>
            <a:r>
              <a:rPr lang="en-US" sz="2400" b="1" i="1" dirty="0"/>
              <a:t>double dispatch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DFB40-9210-46E5-81A6-9DF51722E472}"/>
              </a:ext>
            </a:extLst>
          </p:cNvPr>
          <p:cNvSpPr txBox="1"/>
          <p:nvPr/>
        </p:nvSpPr>
        <p:spPr>
          <a:xfrm>
            <a:off x="2170547" y="3041270"/>
            <a:ext cx="813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Double Dispatch: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Broadly: Make additional method/function calls based on the </a:t>
            </a:r>
            <a:r>
              <a:rPr lang="en-US" sz="2400" b="1" dirty="0"/>
              <a:t>types</a:t>
            </a:r>
            <a:r>
              <a:rPr lang="en-US" sz="2400" dirty="0"/>
              <a:t> of the objects involved in the original call at runtime.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I.e., if </a:t>
            </a:r>
            <a:r>
              <a:rPr lang="en-US" sz="2400" dirty="0" err="1"/>
              <a:t>arg</a:t>
            </a:r>
            <a:r>
              <a:rPr lang="en-US" sz="2400" dirty="0"/>
              <a:t> is float, invoke method for floating point addition.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Overloading is done at compile time, double dispatch occurs at runtime.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75F41F-A191-47CA-9F28-C3DFFCADD59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Double Dispatch</a:t>
            </a:r>
            <a:endParaRPr lang="en-US" sz="40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DE64C6-C3EB-42E9-9C86-9F5407918945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78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368BE-6D1C-4BB8-80C1-EA79D970654B}"/>
              </a:ext>
            </a:extLst>
          </p:cNvPr>
          <p:cNvSpPr txBox="1"/>
          <p:nvPr/>
        </p:nvSpPr>
        <p:spPr>
          <a:xfrm>
            <a:off x="1315453" y="2406315"/>
            <a:ext cx="9561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Continuing on…</a:t>
            </a:r>
          </a:p>
        </p:txBody>
      </p:sp>
    </p:spTree>
    <p:extLst>
      <p:ext uri="{BB962C8B-B14F-4D97-AF65-F5344CB8AC3E}">
        <p14:creationId xmlns:p14="http://schemas.microsoft.com/office/powerpoint/2010/main" val="36803772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0D1A20-6D47-4BF5-9CB6-2B8F082BED86}"/>
              </a:ext>
            </a:extLst>
          </p:cNvPr>
          <p:cNvSpPr txBox="1"/>
          <p:nvPr/>
        </p:nvSpPr>
        <p:spPr>
          <a:xfrm>
            <a:off x="925944" y="1669872"/>
            <a:ext cx="1034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Overloading is decided at compile time, double dispatch at runtime.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DFB40-9210-46E5-81A6-9DF51722E472}"/>
              </a:ext>
            </a:extLst>
          </p:cNvPr>
          <p:cNvSpPr txBox="1"/>
          <p:nvPr/>
        </p:nvSpPr>
        <p:spPr>
          <a:xfrm>
            <a:off x="2211167" y="2386376"/>
            <a:ext cx="8137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Smalltalk (double dispatch), the same method gets invoked regardless of the argument type. Same message regardless!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Secondary method call(s) occur in the body of the first method, depending on argument type.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50B78-41E7-4F6D-84B8-9A5E89A0BFFB}"/>
              </a:ext>
            </a:extLst>
          </p:cNvPr>
          <p:cNvSpPr txBox="1"/>
          <p:nvPr/>
        </p:nvSpPr>
        <p:spPr>
          <a:xfrm>
            <a:off x="2211167" y="4130014"/>
            <a:ext cx="8137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Java, a different method gets invoked from the very start depending on the type of the argument.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Decided at </a:t>
            </a:r>
            <a:r>
              <a:rPr lang="en-US" sz="2400" i="1" dirty="0"/>
              <a:t>compile time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6DD40-80B2-415A-AC82-F80CB6D66870}"/>
              </a:ext>
            </a:extLst>
          </p:cNvPr>
          <p:cNvSpPr txBox="1"/>
          <p:nvPr/>
        </p:nvSpPr>
        <p:spPr>
          <a:xfrm>
            <a:off x="980206" y="5675050"/>
            <a:ext cx="10231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Explore this on your own for some of the other types and operators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F8E9EF-710F-43AB-AE58-592455F20BA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Double Dispatch</a:t>
            </a:r>
            <a:endParaRPr lang="en-US" sz="4000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B7CAEB-6D4C-474D-8172-D69296086E54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95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DCB82-BB76-4B35-B7D3-28E0E9E347F0}"/>
              </a:ext>
            </a:extLst>
          </p:cNvPr>
          <p:cNvSpPr txBox="1"/>
          <p:nvPr/>
        </p:nvSpPr>
        <p:spPr>
          <a:xfrm>
            <a:off x="651430" y="1293483"/>
            <a:ext cx="498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This concludes your Smalltalk crash course!</a:t>
            </a:r>
          </a:p>
        </p:txBody>
      </p:sp>
      <p:pic>
        <p:nvPicPr>
          <p:cNvPr id="1026" name="Picture 2" descr="Image result for fallout guy">
            <a:extLst>
              <a:ext uri="{FF2B5EF4-FFF2-40B4-BE49-F238E27FC236}">
                <a16:creationId xmlns:a16="http://schemas.microsoft.com/office/drawing/2014/main" id="{91954EC1-FD99-42CF-9AB6-B3696243D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 bwMode="auto">
          <a:xfrm>
            <a:off x="5659513" y="519344"/>
            <a:ext cx="6696075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486E6-2298-443E-B181-ACE0D28D9430}"/>
              </a:ext>
            </a:extLst>
          </p:cNvPr>
          <p:cNvSpPr txBox="1"/>
          <p:nvPr/>
        </p:nvSpPr>
        <p:spPr>
          <a:xfrm>
            <a:off x="571534" y="3429000"/>
            <a:ext cx="5060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Let’s finish with a high level summary.</a:t>
            </a:r>
          </a:p>
        </p:txBody>
      </p:sp>
    </p:spTree>
    <p:extLst>
      <p:ext uri="{BB962C8B-B14F-4D97-AF65-F5344CB8AC3E}">
        <p14:creationId xmlns:p14="http://schemas.microsoft.com/office/powerpoint/2010/main" val="10053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51686B-F336-4E91-B7CF-1CE362F54EF7}"/>
              </a:ext>
            </a:extLst>
          </p:cNvPr>
          <p:cNvSpPr txBox="1"/>
          <p:nvPr/>
        </p:nvSpPr>
        <p:spPr>
          <a:xfrm>
            <a:off x="2073023" y="1542056"/>
            <a:ext cx="9117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Extremely minimalist: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five reserved “keywords”: true, false, nil, self, super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 has 50, C++ has 82, C has 32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7E661-193B-4DEF-903E-BD4E07B7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4" y="2933654"/>
            <a:ext cx="5513246" cy="35424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F5239C-DB20-4447-B532-F70BFA63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11" y="2933653"/>
            <a:ext cx="5473560" cy="35424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432F5B-9155-4A03-A8F8-E2A0B9535075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Smalltalk Syntax</a:t>
            </a:r>
            <a:endParaRPr lang="en-US" sz="40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FB1CEB-47AD-415B-A3D1-0A3096670C94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898518-D26C-4D0A-AE95-32955C7A78F3}"/>
              </a:ext>
            </a:extLst>
          </p:cNvPr>
          <p:cNvSpPr txBox="1"/>
          <p:nvPr/>
        </p:nvSpPr>
        <p:spPr>
          <a:xfrm>
            <a:off x="2073023" y="5495134"/>
            <a:ext cx="7917806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 is an adage – “</a:t>
            </a:r>
            <a:r>
              <a:rPr lang="en-US" sz="2400" i="1" dirty="0"/>
              <a:t>Smalltalk syntax fits on a postcard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27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85684E-64BF-4EED-9FB3-E2A24611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65"/>
          <a:stretch/>
        </p:blipFill>
        <p:spPr>
          <a:xfrm>
            <a:off x="1866915" y="2496510"/>
            <a:ext cx="8505517" cy="334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3AB023-B9ED-4AC0-9462-153D11B1DC27}"/>
              </a:ext>
            </a:extLst>
          </p:cNvPr>
          <p:cNvSpPr/>
          <p:nvPr/>
        </p:nvSpPr>
        <p:spPr>
          <a:xfrm>
            <a:off x="2533518" y="493599"/>
            <a:ext cx="7124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i="1" dirty="0"/>
              <a:t>“Smalltalk syntax fits on a postcard”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B65F3-9763-407B-9791-972411878F5D}"/>
              </a:ext>
            </a:extLst>
          </p:cNvPr>
          <p:cNvSpPr txBox="1"/>
          <p:nvPr/>
        </p:nvSpPr>
        <p:spPr>
          <a:xfrm>
            <a:off x="1394688" y="1693047"/>
            <a:ext cx="3214255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Method with argument: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7ADFD2-6507-4B22-BA72-E58AE88A9F22}"/>
              </a:ext>
            </a:extLst>
          </p:cNvPr>
          <p:cNvCxnSpPr/>
          <p:nvPr/>
        </p:nvCxnSpPr>
        <p:spPr>
          <a:xfrm>
            <a:off x="2281377" y="2161305"/>
            <a:ext cx="193964" cy="471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57457F-4884-4032-AD00-A287BF222A28}"/>
              </a:ext>
            </a:extLst>
          </p:cNvPr>
          <p:cNvSpPr txBox="1"/>
          <p:nvPr/>
        </p:nvSpPr>
        <p:spPr>
          <a:xfrm>
            <a:off x="273057" y="2404147"/>
            <a:ext cx="1597892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Temporary variable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72019D-6362-435B-8373-4D77C94B74F2}"/>
              </a:ext>
            </a:extLst>
          </p:cNvPr>
          <p:cNvCxnSpPr>
            <a:cxnSpLocks/>
          </p:cNvCxnSpPr>
          <p:nvPr/>
        </p:nvCxnSpPr>
        <p:spPr>
          <a:xfrm>
            <a:off x="1866915" y="3075705"/>
            <a:ext cx="728500" cy="11507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EF489D-8A3A-4D15-ADDB-85608996197E}"/>
              </a:ext>
            </a:extLst>
          </p:cNvPr>
          <p:cNvSpPr txBox="1"/>
          <p:nvPr/>
        </p:nvSpPr>
        <p:spPr>
          <a:xfrm>
            <a:off x="5379171" y="1688704"/>
            <a:ext cx="2462500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Unary messages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11E57E-5207-4CA6-8E15-0928070FE4F2}"/>
              </a:ext>
            </a:extLst>
          </p:cNvPr>
          <p:cNvCxnSpPr/>
          <p:nvPr/>
        </p:nvCxnSpPr>
        <p:spPr>
          <a:xfrm flipH="1">
            <a:off x="4802906" y="2154712"/>
            <a:ext cx="1006764" cy="11796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532177-DD55-4D29-881F-DB002F6B003E}"/>
              </a:ext>
            </a:extLst>
          </p:cNvPr>
          <p:cNvCxnSpPr>
            <a:cxnSpLocks/>
          </p:cNvCxnSpPr>
          <p:nvPr/>
        </p:nvCxnSpPr>
        <p:spPr>
          <a:xfrm>
            <a:off x="6385935" y="2161305"/>
            <a:ext cx="0" cy="1173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926D48-D4E9-488A-98A2-8D6E50058CFB}"/>
              </a:ext>
            </a:extLst>
          </p:cNvPr>
          <p:cNvCxnSpPr>
            <a:cxnSpLocks/>
          </p:cNvCxnSpPr>
          <p:nvPr/>
        </p:nvCxnSpPr>
        <p:spPr>
          <a:xfrm>
            <a:off x="7434263" y="2161305"/>
            <a:ext cx="1931407" cy="1173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0B251B-4A15-4159-82D9-BA91C31C9B64}"/>
              </a:ext>
            </a:extLst>
          </p:cNvPr>
          <p:cNvSpPr txBox="1"/>
          <p:nvPr/>
        </p:nvSpPr>
        <p:spPr>
          <a:xfrm>
            <a:off x="8937985" y="1833944"/>
            <a:ext cx="2462499" cy="4616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Binary messages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0D2812-6D1A-4850-9C34-04D980EB0811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548777" y="2064777"/>
            <a:ext cx="5389208" cy="12804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78C8E0-6745-4B34-B577-9FABA694E1A4}"/>
              </a:ext>
            </a:extLst>
          </p:cNvPr>
          <p:cNvCxnSpPr/>
          <p:nvPr/>
        </p:nvCxnSpPr>
        <p:spPr>
          <a:xfrm flipH="1">
            <a:off x="5306288" y="2242732"/>
            <a:ext cx="3631697" cy="10915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C20C67-225D-477F-82AC-7F786551FADD}"/>
              </a:ext>
            </a:extLst>
          </p:cNvPr>
          <p:cNvSpPr txBox="1"/>
          <p:nvPr/>
        </p:nvSpPr>
        <p:spPr>
          <a:xfrm>
            <a:off x="10407363" y="2522559"/>
            <a:ext cx="925653" cy="46166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1240DC-191E-4D2C-86DA-EE286E7B2391}"/>
              </a:ext>
            </a:extLst>
          </p:cNvPr>
          <p:cNvCxnSpPr/>
          <p:nvPr/>
        </p:nvCxnSpPr>
        <p:spPr>
          <a:xfrm flipH="1">
            <a:off x="9891347" y="2983341"/>
            <a:ext cx="521639" cy="35098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5377F4B-46B5-46F0-A9BB-80CC818B7177}"/>
              </a:ext>
            </a:extLst>
          </p:cNvPr>
          <p:cNvSpPr txBox="1"/>
          <p:nvPr/>
        </p:nvSpPr>
        <p:spPr>
          <a:xfrm>
            <a:off x="9305044" y="4125146"/>
            <a:ext cx="2632364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message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85D39F-D351-41F5-89A9-BE9A43227587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8026397" y="3676121"/>
            <a:ext cx="1278647" cy="6798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68A0046-2A43-45C7-BD44-D632BAC76CD9}"/>
              </a:ext>
            </a:extLst>
          </p:cNvPr>
          <p:cNvSpPr txBox="1"/>
          <p:nvPr/>
        </p:nvSpPr>
        <p:spPr>
          <a:xfrm>
            <a:off x="143153" y="4121723"/>
            <a:ext cx="2142837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Heterogeneous array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1A65251-5F80-4753-8FA6-467A8E8BCE9A}"/>
              </a:ext>
            </a:extLst>
          </p:cNvPr>
          <p:cNvCxnSpPr/>
          <p:nvPr/>
        </p:nvCxnSpPr>
        <p:spPr>
          <a:xfrm flipV="1">
            <a:off x="2281377" y="4387650"/>
            <a:ext cx="387932" cy="29518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840C40-F60F-467A-BE6E-4841FA624846}"/>
              </a:ext>
            </a:extLst>
          </p:cNvPr>
          <p:cNvSpPr txBox="1"/>
          <p:nvPr/>
        </p:nvSpPr>
        <p:spPr>
          <a:xfrm>
            <a:off x="8026398" y="5235253"/>
            <a:ext cx="3417455" cy="830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 do: message with block argument to array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F12D4-6971-4224-B891-3096D857638B}"/>
              </a:ext>
            </a:extLst>
          </p:cNvPr>
          <p:cNvCxnSpPr/>
          <p:nvPr/>
        </p:nvCxnSpPr>
        <p:spPr>
          <a:xfrm flipH="1" flipV="1">
            <a:off x="7122136" y="5146802"/>
            <a:ext cx="904261" cy="6724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D0332E-7027-43EF-8460-8AB2EB16EEE6}"/>
              </a:ext>
            </a:extLst>
          </p:cNvPr>
          <p:cNvSpPr txBox="1"/>
          <p:nvPr/>
        </p:nvSpPr>
        <p:spPr>
          <a:xfrm>
            <a:off x="4223028" y="5721943"/>
            <a:ext cx="2004294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result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6C52043-3594-4414-859C-400A60334D2C}"/>
              </a:ext>
            </a:extLst>
          </p:cNvPr>
          <p:cNvCxnSpPr>
            <a:cxnSpLocks/>
          </p:cNvCxnSpPr>
          <p:nvPr/>
        </p:nvCxnSpPr>
        <p:spPr>
          <a:xfrm flipH="1" flipV="1">
            <a:off x="3548777" y="5586099"/>
            <a:ext cx="674251" cy="30202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21" grpId="0" animBg="1"/>
      <p:bldP spid="27" grpId="0" animBg="1"/>
      <p:bldP spid="30" grpId="0" animBg="1"/>
      <p:bldP spid="33" grpId="0" animBg="1"/>
      <p:bldP spid="36" grpId="0" animBg="1"/>
      <p:bldP spid="3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FFBD89-637E-4A70-8197-081BDFA20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35"/>
          <a:stretch/>
        </p:blipFill>
        <p:spPr>
          <a:xfrm>
            <a:off x="838200" y="2051901"/>
            <a:ext cx="10515600" cy="4806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4307DC-1F61-46E1-84AF-B57F6A8E57A5}"/>
              </a:ext>
            </a:extLst>
          </p:cNvPr>
          <p:cNvSpPr txBox="1"/>
          <p:nvPr/>
        </p:nvSpPr>
        <p:spPr>
          <a:xfrm>
            <a:off x="1662545" y="1462048"/>
            <a:ext cx="886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are free to modify core Smalltalk classes and methods: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799B0-8B26-4D92-B106-478AD00D315C}"/>
              </a:ext>
            </a:extLst>
          </p:cNvPr>
          <p:cNvSpPr/>
          <p:nvPr/>
        </p:nvSpPr>
        <p:spPr>
          <a:xfrm>
            <a:off x="1339270" y="5800436"/>
            <a:ext cx="2733965" cy="56341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D0D87F-ADA5-4478-AE37-1459CFDB955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Smalltalk Extensibility</a:t>
            </a:r>
            <a:endParaRPr lang="en-US" sz="4000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7D3F32-5CB1-42BE-87A8-DB3E8830D6C5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57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AB849-D6B6-4E6D-8419-504B9A25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3793"/>
            <a:ext cx="10515600" cy="2513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BCBB2-AE58-49D6-A4E2-4F1509004214}"/>
              </a:ext>
            </a:extLst>
          </p:cNvPr>
          <p:cNvSpPr txBox="1"/>
          <p:nvPr/>
        </p:nvSpPr>
        <p:spPr>
          <a:xfrm>
            <a:off x="1121058" y="5226673"/>
            <a:ext cx="9949873" cy="12003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Beware:</a:t>
            </a:r>
            <a:r>
              <a:rPr lang="en-US" sz="2400" dirty="0"/>
              <a:t> You </a:t>
            </a:r>
            <a:r>
              <a:rPr lang="en-US" sz="2400" b="1" u="sng" dirty="0"/>
              <a:t>WILL</a:t>
            </a:r>
            <a:r>
              <a:rPr lang="en-US" sz="2400" dirty="0"/>
              <a:t> cause havoc and be forced to create a new </a:t>
            </a:r>
            <a:r>
              <a:rPr lang="en-US" sz="2400" dirty="0" err="1"/>
              <a:t>Pharo</a:t>
            </a:r>
            <a:r>
              <a:rPr lang="en-US" sz="2400" dirty="0"/>
              <a:t>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Pharo</a:t>
            </a:r>
            <a:r>
              <a:rPr lang="en-US" sz="2400" dirty="0"/>
              <a:t> live environment is using these very methods in a JIT fashion.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Changing </a:t>
            </a:r>
            <a:r>
              <a:rPr lang="en-US" sz="2400" b="1" dirty="0">
                <a:latin typeface="Consolas" panose="020B0609020204030204" pitchFamily="49" charset="0"/>
              </a:rPr>
              <a:t>True</a:t>
            </a:r>
            <a:r>
              <a:rPr lang="en-US" sz="2400" dirty="0"/>
              <a:t> to </a:t>
            </a:r>
            <a:r>
              <a:rPr lang="en-US" sz="2400" b="1" dirty="0">
                <a:latin typeface="Consolas" panose="020B0609020204030204" pitchFamily="49" charset="0"/>
              </a:rPr>
              <a:t>False</a:t>
            </a:r>
            <a:r>
              <a:rPr lang="en-US" sz="2400" dirty="0"/>
              <a:t> means </a:t>
            </a:r>
            <a:r>
              <a:rPr lang="en-US" sz="2400" dirty="0" err="1"/>
              <a:t>Pharo</a:t>
            </a:r>
            <a:r>
              <a:rPr lang="en-US" sz="2400" dirty="0"/>
              <a:t> itself thinks </a:t>
            </a:r>
            <a:r>
              <a:rPr lang="en-US" sz="2400" b="1" dirty="0">
                <a:latin typeface="Consolas" panose="020B0609020204030204" pitchFamily="49" charset="0"/>
              </a:rPr>
              <a:t>True</a:t>
            </a:r>
            <a:r>
              <a:rPr lang="en-US" sz="2400" dirty="0"/>
              <a:t> is </a:t>
            </a:r>
            <a:r>
              <a:rPr lang="en-US" sz="2400" b="1" dirty="0">
                <a:latin typeface="Consolas" panose="020B0609020204030204" pitchFamily="49" charset="0"/>
              </a:rPr>
              <a:t>False</a:t>
            </a:r>
            <a:r>
              <a:rPr lang="en-US" sz="2400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218812-753B-4BF8-89EF-DDFE927DA314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Amuse your friends! Confound your enemies!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E9E67D-D7CC-4508-80A8-03D495D1811A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9E5B27-94ED-4FA0-B0DE-9A1225D54921}"/>
              </a:ext>
            </a:extLst>
          </p:cNvPr>
          <p:cNvSpPr txBox="1"/>
          <p:nvPr/>
        </p:nvSpPr>
        <p:spPr>
          <a:xfrm>
            <a:off x="1662541" y="1602994"/>
            <a:ext cx="886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are free to modify core Smalltalk classes and methods:</a:t>
            </a:r>
          </a:p>
        </p:txBody>
      </p:sp>
    </p:spTree>
    <p:extLst>
      <p:ext uri="{BB962C8B-B14F-4D97-AF65-F5344CB8AC3E}">
        <p14:creationId xmlns:p14="http://schemas.microsoft.com/office/powerpoint/2010/main" val="22954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DFCD4D-07FE-4468-940C-51519EF75672}"/>
              </a:ext>
            </a:extLst>
          </p:cNvPr>
          <p:cNvSpPr txBox="1"/>
          <p:nvPr/>
        </p:nvSpPr>
        <p:spPr>
          <a:xfrm>
            <a:off x="2538275" y="2459504"/>
            <a:ext cx="8815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Always remember: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Everything is an object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Computation is done by passing messages to objects.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Message precedence: unary, binary, keyword.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Equal precedence evaluates left to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C761E-DA12-4FBD-83F7-8FA900FDF2E6}"/>
              </a:ext>
            </a:extLst>
          </p:cNvPr>
          <p:cNvSpPr txBox="1"/>
          <p:nvPr/>
        </p:nvSpPr>
        <p:spPr>
          <a:xfrm>
            <a:off x="1368641" y="4607260"/>
            <a:ext cx="9454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Everything else follows from these principles.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54A60-627D-4827-A25B-CEBBEA2D7D9B}"/>
              </a:ext>
            </a:extLst>
          </p:cNvPr>
          <p:cNvSpPr/>
          <p:nvPr/>
        </p:nvSpPr>
        <p:spPr>
          <a:xfrm>
            <a:off x="288636" y="1789075"/>
            <a:ext cx="11614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“A compiler will complain about syntax, your coworkers will complain about semantics”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D24DD3-5C0B-49EC-AE05-C4648A31402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Smalltalk Semantics</a:t>
            </a:r>
            <a:endParaRPr lang="en-US" sz="4000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028CAB-051D-468F-9506-38E31C0AD033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3AA6B5-8B35-42C0-8E03-2981BB55F059}"/>
              </a:ext>
            </a:extLst>
          </p:cNvPr>
          <p:cNvSpPr txBox="1"/>
          <p:nvPr/>
        </p:nvSpPr>
        <p:spPr>
          <a:xfrm>
            <a:off x="1773381" y="2090172"/>
            <a:ext cx="91717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Has garbage collection (like Java)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Best-in-class IDE (according to fans).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Class browser, playground, debugger, transcript, etc.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Just-in-time compilation (JIT)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Code executed in a live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Image-based development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90C431-21CD-4706-B55F-DA5347F3487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Smalltalk Pragmatics</a:t>
            </a:r>
            <a:endParaRPr lang="en-US" sz="4000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FCD8B6-E445-44E9-9DD9-2FB924351061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33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91401-BAD4-4A17-8916-7DEA25549A04}"/>
              </a:ext>
            </a:extLst>
          </p:cNvPr>
          <p:cNvSpPr txBox="1"/>
          <p:nvPr/>
        </p:nvSpPr>
        <p:spPr>
          <a:xfrm>
            <a:off x="2032986" y="781235"/>
            <a:ext cx="812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Smalltalk popularity? A dead language?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ABADD2-F46B-4305-9727-26CDCF50095D}"/>
              </a:ext>
            </a:extLst>
          </p:cNvPr>
          <p:cNvSpPr/>
          <p:nvPr/>
        </p:nvSpPr>
        <p:spPr>
          <a:xfrm>
            <a:off x="1202924" y="1366010"/>
            <a:ext cx="978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https://medium.com/smalltalk-talk/who-uses-smalltalk-c6fdaa6319a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61B0F-9B6B-4733-A37B-0EDDA526C4C7}"/>
              </a:ext>
            </a:extLst>
          </p:cNvPr>
          <p:cNvSpPr/>
          <p:nvPr/>
        </p:nvSpPr>
        <p:spPr>
          <a:xfrm>
            <a:off x="1751859" y="2835818"/>
            <a:ext cx="9074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i="1" dirty="0"/>
              <a:t>“Around the time that Java was just being introduced to the world, the banking giant rolled out a new financial risk management and pricing system called </a:t>
            </a:r>
            <a:r>
              <a:rPr lang="en-CA" sz="2400" i="1" dirty="0" err="1"/>
              <a:t>Kapital</a:t>
            </a:r>
            <a:r>
              <a:rPr lang="en-CA" sz="2400" i="1" dirty="0"/>
              <a:t>, written entirely in </a:t>
            </a:r>
            <a:r>
              <a:rPr lang="en-CA" sz="2400" i="1" dirty="0" err="1"/>
              <a:t>Cincom</a:t>
            </a:r>
            <a:r>
              <a:rPr lang="en-CA" sz="2400" i="1" dirty="0"/>
              <a:t> Smalltalk.”</a:t>
            </a:r>
            <a:endParaRPr lang="en-CA" sz="2400" b="0" i="1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99399-1979-40B3-AED8-E28AC72822F5}"/>
              </a:ext>
            </a:extLst>
          </p:cNvPr>
          <p:cNvSpPr/>
          <p:nvPr/>
        </p:nvSpPr>
        <p:spPr>
          <a:xfrm>
            <a:off x="1751859" y="4222940"/>
            <a:ext cx="907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i="1" dirty="0"/>
              <a:t>“JPMorgan estimates that developing and maintaining this system in any other language would’ve required at least three times the amount of resources.”</a:t>
            </a:r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F4372-18C4-4B58-9003-946D43F2C0AF}"/>
              </a:ext>
            </a:extLst>
          </p:cNvPr>
          <p:cNvSpPr/>
          <p:nvPr/>
        </p:nvSpPr>
        <p:spPr>
          <a:xfrm>
            <a:off x="1751859" y="2187360"/>
            <a:ext cx="2362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/>
              <a:t>JPMorgan Chase:</a:t>
            </a:r>
          </a:p>
        </p:txBody>
      </p:sp>
    </p:spTree>
    <p:extLst>
      <p:ext uri="{BB962C8B-B14F-4D97-AF65-F5344CB8AC3E}">
        <p14:creationId xmlns:p14="http://schemas.microsoft.com/office/powerpoint/2010/main" val="252776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91401-BAD4-4A17-8916-7DEA25549A04}"/>
              </a:ext>
            </a:extLst>
          </p:cNvPr>
          <p:cNvSpPr txBox="1"/>
          <p:nvPr/>
        </p:nvSpPr>
        <p:spPr>
          <a:xfrm>
            <a:off x="2032986" y="781235"/>
            <a:ext cx="812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Smalltalk popularity? A dead language?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9B241-A9A9-4255-80AA-ABE7A70758D8}"/>
              </a:ext>
            </a:extLst>
          </p:cNvPr>
          <p:cNvSpPr/>
          <p:nvPr/>
        </p:nvSpPr>
        <p:spPr>
          <a:xfrm>
            <a:off x="1048303" y="1366010"/>
            <a:ext cx="10092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https://medium.com/smalltalk-talk/smalltalk-and-the-future-of-the-software-industry-3f69cac13e5a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C9D61-2B27-4563-BB73-153541AD0E75}"/>
              </a:ext>
            </a:extLst>
          </p:cNvPr>
          <p:cNvSpPr/>
          <p:nvPr/>
        </p:nvSpPr>
        <p:spPr>
          <a:xfrm>
            <a:off x="1423386" y="2598003"/>
            <a:ext cx="93185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i="1" dirty="0"/>
              <a:t>“One of the goals of Smalltalk was to make it very easy to teach programming to </a:t>
            </a:r>
            <a:r>
              <a:rPr lang="en-CA" sz="2400" dirty="0"/>
              <a:t>children</a:t>
            </a:r>
            <a:r>
              <a:rPr lang="en-CA" sz="2400" i="1" dirty="0"/>
              <a:t>.”</a:t>
            </a:r>
            <a:endParaRPr lang="en-US" sz="24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F135A-C010-43BF-8CCE-0BE2A31A307A}"/>
              </a:ext>
            </a:extLst>
          </p:cNvPr>
          <p:cNvSpPr/>
          <p:nvPr/>
        </p:nvSpPr>
        <p:spPr>
          <a:xfrm>
            <a:off x="1423385" y="3595859"/>
            <a:ext cx="93185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i="1" dirty="0"/>
              <a:t>“I believe the best way to teach beginners how to program is with a good teaching language. Languages like Java, Python, JavaScript, C#, C/C++, PHP, Ruby are all industrial languages; they carry a lot of industrial baggage that can get in the way of a beginner.”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622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B708A3-8494-4DAF-ACDE-E4BB9C0CC0D4}"/>
              </a:ext>
            </a:extLst>
          </p:cNvPr>
          <p:cNvSpPr/>
          <p:nvPr/>
        </p:nvSpPr>
        <p:spPr>
          <a:xfrm>
            <a:off x="2819064" y="2113643"/>
            <a:ext cx="79869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Continuing study of Smalltalk: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advanced syntax: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Blocks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Control “Structures”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A few other collections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Method “Overloading” with double dispatch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Lab #2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0D48C2-EECA-402C-AEC0-CC46348F2F9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B46C5AD-D3CB-45A8-9B5D-FA8B33134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Today</a:t>
            </a:r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1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91401-BAD4-4A17-8916-7DEA25549A04}"/>
              </a:ext>
            </a:extLst>
          </p:cNvPr>
          <p:cNvSpPr txBox="1"/>
          <p:nvPr/>
        </p:nvSpPr>
        <p:spPr>
          <a:xfrm>
            <a:off x="2032986" y="781235"/>
            <a:ext cx="812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Smalltalk popularity? A dead language?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1EF13-A0DE-4F6B-95C2-0BF543F81D31}"/>
              </a:ext>
            </a:extLst>
          </p:cNvPr>
          <p:cNvSpPr/>
          <p:nvPr/>
        </p:nvSpPr>
        <p:spPr>
          <a:xfrm>
            <a:off x="1174442" y="1366010"/>
            <a:ext cx="9840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https://www.quora.com/Why-did-the-Smalltalk-programming-language-fail-to-become-a-popular-language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3B139-4E7E-418D-A5D7-08819D964D67}"/>
              </a:ext>
            </a:extLst>
          </p:cNvPr>
          <p:cNvSpPr/>
          <p:nvPr/>
        </p:nvSpPr>
        <p:spPr>
          <a:xfrm>
            <a:off x="1677879" y="2528786"/>
            <a:ext cx="8833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i="1" dirty="0">
                <a:solidFill>
                  <a:srgbClr val="333333"/>
                </a:solidFill>
              </a:rPr>
              <a:t>“The popular story that's been around is that Sun killed Smalltalk with Java. That seems to be partly true…”</a:t>
            </a:r>
            <a:endParaRPr lang="en-US" sz="24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9EE19-A37A-44B1-BA92-15095DAA7E0F}"/>
              </a:ext>
            </a:extLst>
          </p:cNvPr>
          <p:cNvSpPr/>
          <p:nvPr/>
        </p:nvSpPr>
        <p:spPr>
          <a:xfrm>
            <a:off x="1677878" y="3569441"/>
            <a:ext cx="91528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i="1" dirty="0">
                <a:solidFill>
                  <a:srgbClr val="333333"/>
                </a:solidFill>
              </a:rPr>
              <a:t>“I think what prevented Smalltalk from increasing in popularity was the popularity of developing for the internet…”</a:t>
            </a:r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79FA92-D6EE-4FDD-AD8E-F7A7E61059F5}"/>
              </a:ext>
            </a:extLst>
          </p:cNvPr>
          <p:cNvSpPr/>
          <p:nvPr/>
        </p:nvSpPr>
        <p:spPr>
          <a:xfrm>
            <a:off x="1677878" y="4610096"/>
            <a:ext cx="9152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i="1" dirty="0">
                <a:solidFill>
                  <a:srgbClr val="333333"/>
                </a:solidFill>
              </a:rPr>
              <a:t>“The dominant idea in the Smalltalk community in the '90s was that it was a GUI desktop platform, and that's where it should stay.”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29724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9D950-61E7-42A3-9417-80AA8183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41" y="161925"/>
            <a:ext cx="7124700" cy="65341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1E18F-A043-4F14-AD03-4D2B5A0465AB}"/>
              </a:ext>
            </a:extLst>
          </p:cNvPr>
          <p:cNvCxnSpPr/>
          <p:nvPr/>
        </p:nvCxnSpPr>
        <p:spPr>
          <a:xfrm>
            <a:off x="1413164" y="2484580"/>
            <a:ext cx="1163781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1C0D1C-3539-4B48-B9D5-792A2C4091DD}"/>
              </a:ext>
            </a:extLst>
          </p:cNvPr>
          <p:cNvCxnSpPr>
            <a:cxnSpLocks/>
          </p:cNvCxnSpPr>
          <p:nvPr/>
        </p:nvCxnSpPr>
        <p:spPr>
          <a:xfrm>
            <a:off x="1413164" y="2793998"/>
            <a:ext cx="91901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2BBAF5-D2CE-4993-B4C8-D73E54A16C04}"/>
              </a:ext>
            </a:extLst>
          </p:cNvPr>
          <p:cNvCxnSpPr/>
          <p:nvPr/>
        </p:nvCxnSpPr>
        <p:spPr>
          <a:xfrm>
            <a:off x="1431636" y="4470398"/>
            <a:ext cx="1163781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31BFDD-150E-47AA-BEAB-7E6949D0B31F}"/>
              </a:ext>
            </a:extLst>
          </p:cNvPr>
          <p:cNvCxnSpPr>
            <a:cxnSpLocks/>
          </p:cNvCxnSpPr>
          <p:nvPr/>
        </p:nvCxnSpPr>
        <p:spPr>
          <a:xfrm>
            <a:off x="1450108" y="6470071"/>
            <a:ext cx="101138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ED3514-B2D3-41AB-BDD9-724F0CF127D0}"/>
              </a:ext>
            </a:extLst>
          </p:cNvPr>
          <p:cNvSpPr txBox="1"/>
          <p:nvPr/>
        </p:nvSpPr>
        <p:spPr>
          <a:xfrm>
            <a:off x="8325428" y="2193833"/>
            <a:ext cx="310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Loved: </a:t>
            </a:r>
            <a:r>
              <a:rPr lang="en-US" sz="2400" dirty="0"/>
              <a:t>% of people currently using that want to keep using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2D3FE-90B4-4435-A0FA-ABCB29C93051}"/>
              </a:ext>
            </a:extLst>
          </p:cNvPr>
          <p:cNvSpPr txBox="1"/>
          <p:nvPr/>
        </p:nvSpPr>
        <p:spPr>
          <a:xfrm rot="362510">
            <a:off x="9645004" y="471055"/>
            <a:ext cx="2133600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8521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22D3FE-90B4-4435-A0FA-ABCB29C93051}"/>
              </a:ext>
            </a:extLst>
          </p:cNvPr>
          <p:cNvSpPr txBox="1"/>
          <p:nvPr/>
        </p:nvSpPr>
        <p:spPr>
          <a:xfrm rot="362510">
            <a:off x="9645004" y="471055"/>
            <a:ext cx="2133600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2018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FE5F15-EE9A-4FFC-B771-18593311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4" y="523008"/>
            <a:ext cx="7172325" cy="525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BCED1-6F57-4D32-A488-F49DC6C32388}"/>
              </a:ext>
            </a:extLst>
          </p:cNvPr>
          <p:cNvSpPr txBox="1"/>
          <p:nvPr/>
        </p:nvSpPr>
        <p:spPr>
          <a:xfrm>
            <a:off x="7361382" y="3743295"/>
            <a:ext cx="42696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Smalltalk disappears.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sure why, but I think they didn’t include it in the survey.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still on top!</a:t>
            </a:r>
          </a:p>
        </p:txBody>
      </p:sp>
    </p:spTree>
    <p:extLst>
      <p:ext uri="{BB962C8B-B14F-4D97-AF65-F5344CB8AC3E}">
        <p14:creationId xmlns:p14="http://schemas.microsoft.com/office/powerpoint/2010/main" val="188479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ad face">
            <a:extLst>
              <a:ext uri="{FF2B5EF4-FFF2-40B4-BE49-F238E27FC236}">
                <a16:creationId xmlns:a16="http://schemas.microsoft.com/office/drawing/2014/main" id="{AE1E3015-1EA5-4FBA-A9B1-C6ADD3BBB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53" y="4858327"/>
            <a:ext cx="1787986" cy="176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22D3FE-90B4-4435-A0FA-ABCB29C93051}"/>
              </a:ext>
            </a:extLst>
          </p:cNvPr>
          <p:cNvSpPr txBox="1"/>
          <p:nvPr/>
        </p:nvSpPr>
        <p:spPr>
          <a:xfrm rot="362510">
            <a:off x="9645004" y="471055"/>
            <a:ext cx="2133600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BCED1-6F57-4D32-A488-F49DC6C32388}"/>
              </a:ext>
            </a:extLst>
          </p:cNvPr>
          <p:cNvSpPr txBox="1"/>
          <p:nvPr/>
        </p:nvSpPr>
        <p:spPr>
          <a:xfrm>
            <a:off x="8229601" y="2237661"/>
            <a:ext cx="2909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Dreaded: </a:t>
            </a:r>
            <a:r>
              <a:rPr lang="en-US" sz="2400" dirty="0"/>
              <a:t>% of people currently using that no longer want to.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C8FC6-547F-43FD-A79C-F093F5DA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8" y="138112"/>
            <a:ext cx="7248525" cy="65817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FB0B4B-0A32-4D27-9C7B-3766B71CA3CC}"/>
              </a:ext>
            </a:extLst>
          </p:cNvPr>
          <p:cNvCxnSpPr>
            <a:cxnSpLocks/>
          </p:cNvCxnSpPr>
          <p:nvPr/>
        </p:nvCxnSpPr>
        <p:spPr>
          <a:xfrm flipH="1">
            <a:off x="5966692" y="6142182"/>
            <a:ext cx="1619494" cy="4802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93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48F05F-456D-437D-BE39-80240C1DC12A}"/>
              </a:ext>
            </a:extLst>
          </p:cNvPr>
          <p:cNvSpPr txBox="1"/>
          <p:nvPr/>
        </p:nvSpPr>
        <p:spPr>
          <a:xfrm rot="362510">
            <a:off x="9645004" y="471055"/>
            <a:ext cx="2133600" cy="76944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0E183-301B-4EC0-A0E2-BC261750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7" y="319087"/>
            <a:ext cx="7448550" cy="6219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9AAC63-A167-4E27-AE57-E12989EE65BC}"/>
              </a:ext>
            </a:extLst>
          </p:cNvPr>
          <p:cNvSpPr txBox="1"/>
          <p:nvPr/>
        </p:nvSpPr>
        <p:spPr>
          <a:xfrm>
            <a:off x="8009947" y="2154534"/>
            <a:ext cx="3401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Wanted: </a:t>
            </a:r>
            <a:r>
              <a:rPr lang="en-US" sz="2400" dirty="0"/>
              <a:t>% of people not using who want to use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1AD50-2189-448B-A991-305693719B34}"/>
              </a:ext>
            </a:extLst>
          </p:cNvPr>
          <p:cNvSpPr txBox="1"/>
          <p:nvPr/>
        </p:nvSpPr>
        <p:spPr>
          <a:xfrm>
            <a:off x="6920342" y="3878944"/>
            <a:ext cx="462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Important!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refers to what individual developers want to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does not necessarily reflect what the </a:t>
            </a:r>
            <a:r>
              <a:rPr lang="en-US" sz="2400" b="1" i="1" dirty="0"/>
              <a:t>market</a:t>
            </a:r>
            <a:r>
              <a:rPr lang="en-US" sz="2400" dirty="0"/>
              <a:t> wants</a:t>
            </a:r>
          </a:p>
        </p:txBody>
      </p:sp>
    </p:spTree>
    <p:extLst>
      <p:ext uri="{BB962C8B-B14F-4D97-AF65-F5344CB8AC3E}">
        <p14:creationId xmlns:p14="http://schemas.microsoft.com/office/powerpoint/2010/main" val="97750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16B0B8-A454-4976-BB22-0365CA4768C5}"/>
              </a:ext>
            </a:extLst>
          </p:cNvPr>
          <p:cNvSpPr/>
          <p:nvPr/>
        </p:nvSpPr>
        <p:spPr>
          <a:xfrm>
            <a:off x="1136072" y="491945"/>
            <a:ext cx="9919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https://spectrum.ieee.org/at-work/innovation/the-2018-top-programming-languages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A8338-F66B-4B31-AD4A-C2D3F1DD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61" y="1121062"/>
            <a:ext cx="8496877" cy="502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54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lixir logo">
            <a:extLst>
              <a:ext uri="{FF2B5EF4-FFF2-40B4-BE49-F238E27FC236}">
                <a16:creationId xmlns:a16="http://schemas.microsoft.com/office/drawing/2014/main" id="{302BDF81-6F91-45F2-B1E0-F1D6411BA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206894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EFA3F5-9450-4ACB-987C-6CD5C0CD432E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Next Week:</a:t>
            </a:r>
            <a:endParaRPr lang="en-US" sz="40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623B02-E27A-421B-BD49-1D8460BB64F0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8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 result for blocks">
            <a:extLst>
              <a:ext uri="{FF2B5EF4-FFF2-40B4-BE49-F238E27FC236}">
                <a16:creationId xmlns:a16="http://schemas.microsoft.com/office/drawing/2014/main" id="{FCE59980-CAD1-4F15-ABE0-291A29F2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66239" y="0"/>
            <a:ext cx="7419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790E74-441E-4517-8BAD-A930EC210E7C}"/>
              </a:ext>
            </a:extLst>
          </p:cNvPr>
          <p:cNvSpPr txBox="1"/>
          <p:nvPr/>
        </p:nvSpPr>
        <p:spPr>
          <a:xfrm>
            <a:off x="621438" y="816746"/>
            <a:ext cx="4234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/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427957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9177C2-2E08-4B06-BD93-5A6B7482DC0A}"/>
              </a:ext>
            </a:extLst>
          </p:cNvPr>
          <p:cNvSpPr txBox="1"/>
          <p:nvPr/>
        </p:nvSpPr>
        <p:spPr>
          <a:xfrm>
            <a:off x="1710431" y="1923186"/>
            <a:ext cx="8771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Defined with square brackets [ ]</a:t>
            </a:r>
          </a:p>
          <a:p>
            <a:pPr algn="ctr"/>
            <a:endParaRPr lang="en-US" sz="1600" dirty="0"/>
          </a:p>
          <a:p>
            <a:pPr algn="ctr"/>
            <a:r>
              <a:rPr lang="en-US" sz="2800" dirty="0"/>
              <a:t>Within the [ ] is Smalltalk code.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52238-80AD-4AF3-9D91-D6EF0252B674}"/>
              </a:ext>
            </a:extLst>
          </p:cNvPr>
          <p:cNvSpPr/>
          <p:nvPr/>
        </p:nvSpPr>
        <p:spPr>
          <a:xfrm>
            <a:off x="1710431" y="3389670"/>
            <a:ext cx="8771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nsolas" panose="020B0609020204030204" pitchFamily="49" charset="0"/>
              </a:rPr>
              <a:t>[ Transcript show: 27; </a:t>
            </a:r>
            <a:r>
              <a:rPr lang="en-US" sz="3600" dirty="0" err="1">
                <a:latin typeface="Consolas" panose="020B0609020204030204" pitchFamily="49" charset="0"/>
              </a:rPr>
              <a:t>cr</a:t>
            </a:r>
            <a:r>
              <a:rPr lang="en-US" sz="3600" dirty="0">
                <a:latin typeface="Consolas" panose="020B0609020204030204" pitchFamily="49" charset="0"/>
              </a:rPr>
              <a:t> ].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1B9AB-4FFC-4A47-972F-C36D6EE98011}"/>
              </a:ext>
            </a:extLst>
          </p:cNvPr>
          <p:cNvSpPr/>
          <p:nvPr/>
        </p:nvSpPr>
        <p:spPr>
          <a:xfrm>
            <a:off x="1508382" y="4302156"/>
            <a:ext cx="91752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This block contains familiar code – we show the Integer 27, and do a carriage return.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9439B2-C6DA-4C38-ABBD-A591FE1E6E6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Blocks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34D0BC-97BE-437C-BBAA-BE2A704767F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6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9439B2-C6DA-4C38-ABBD-A591FE1E6E6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Blocks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34D0BC-97BE-437C-BBAA-BE2A704767F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489401-4FBB-491B-B3AA-AFF773F0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8775"/>
            <a:ext cx="10515600" cy="4889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7E9326-8B48-4A96-8B2F-40B0C56ED775}"/>
              </a:ext>
            </a:extLst>
          </p:cNvPr>
          <p:cNvSpPr txBox="1"/>
          <p:nvPr/>
        </p:nvSpPr>
        <p:spPr>
          <a:xfrm>
            <a:off x="1634840" y="4758428"/>
            <a:ext cx="3681001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 execute a block, pass it the “value” message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D9BD3E-588A-4CB0-B57B-6114EAF9FB0B}"/>
              </a:ext>
            </a:extLst>
          </p:cNvPr>
          <p:cNvCxnSpPr>
            <a:cxnSpLocks/>
          </p:cNvCxnSpPr>
          <p:nvPr/>
        </p:nvCxnSpPr>
        <p:spPr>
          <a:xfrm flipV="1">
            <a:off x="4135510" y="3910391"/>
            <a:ext cx="0" cy="8278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3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DE300-5373-400E-A99D-E326DE84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88" y="1595004"/>
            <a:ext cx="8813223" cy="49111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79620F-9FAF-4896-AFAB-637AAA2104EF}"/>
              </a:ext>
            </a:extLst>
          </p:cNvPr>
          <p:cNvCxnSpPr/>
          <p:nvPr/>
        </p:nvCxnSpPr>
        <p:spPr>
          <a:xfrm>
            <a:off x="7204364" y="3011055"/>
            <a:ext cx="0" cy="87745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B98EB9-19F3-4062-AE01-03A7A063AC45}"/>
              </a:ext>
            </a:extLst>
          </p:cNvPr>
          <p:cNvSpPr txBox="1"/>
          <p:nvPr/>
        </p:nvSpPr>
        <p:spPr>
          <a:xfrm>
            <a:off x="1630705" y="4601231"/>
            <a:ext cx="557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Highlight line, ctrl-p to print it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3E17E8-8904-46E4-BF10-3162CF98021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Blocks are </a:t>
            </a:r>
            <a:r>
              <a:rPr lang="en-US" sz="4000" b="1" i="1" u="sng" dirty="0">
                <a:latin typeface="+mn-lt"/>
              </a:rPr>
              <a:t>Objects</a:t>
            </a:r>
            <a:r>
              <a:rPr lang="en-US" sz="4000" b="1" dirty="0">
                <a:latin typeface="+mn-lt"/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0A3691-F479-4C8F-BA3B-9EBE025E6A4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3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9439B2-C6DA-4C38-ABBD-A591FE1E6E6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Blocks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34D0BC-97BE-437C-BBAA-BE2A704767F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43D6FAF-3F6D-4A37-B01E-B047F6F4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8775"/>
            <a:ext cx="10515600" cy="4889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0D4A0-677E-4E1B-822F-2F9D5145E055}"/>
              </a:ext>
            </a:extLst>
          </p:cNvPr>
          <p:cNvSpPr txBox="1"/>
          <p:nvPr/>
        </p:nvSpPr>
        <p:spPr>
          <a:xfrm>
            <a:off x="2034062" y="2505313"/>
            <a:ext cx="395110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Blocks are </a:t>
            </a:r>
            <a:r>
              <a:rPr lang="en-US" sz="2400" b="1" dirty="0"/>
              <a:t>objects</a:t>
            </a:r>
            <a:r>
              <a:rPr lang="en-US" sz="2400" dirty="0"/>
              <a:t>! They may be assigned to a variable: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D57518-B1A3-46AE-A782-6DD554FC3811}"/>
              </a:ext>
            </a:extLst>
          </p:cNvPr>
          <p:cNvCxnSpPr>
            <a:cxnSpLocks/>
          </p:cNvCxnSpPr>
          <p:nvPr/>
        </p:nvCxnSpPr>
        <p:spPr>
          <a:xfrm>
            <a:off x="267852" y="3965628"/>
            <a:ext cx="762355" cy="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9F0795-0110-4B6E-9844-84B3E334D140}"/>
              </a:ext>
            </a:extLst>
          </p:cNvPr>
          <p:cNvSpPr txBox="1"/>
          <p:nvPr/>
        </p:nvSpPr>
        <p:spPr>
          <a:xfrm>
            <a:off x="1278981" y="5043845"/>
            <a:ext cx="365323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Now we can execute the block using the variable: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CE59AA-65BA-475A-A254-E1E90DB6FD76}"/>
              </a:ext>
            </a:extLst>
          </p:cNvPr>
          <p:cNvCxnSpPr>
            <a:cxnSpLocks/>
          </p:cNvCxnSpPr>
          <p:nvPr/>
        </p:nvCxnSpPr>
        <p:spPr>
          <a:xfrm flipV="1">
            <a:off x="1709543" y="4368800"/>
            <a:ext cx="0" cy="6929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D59059-1CC5-4380-9B0C-E9E38ECFFDC0}"/>
              </a:ext>
            </a:extLst>
          </p:cNvPr>
          <p:cNvCxnSpPr>
            <a:cxnSpLocks/>
          </p:cNvCxnSpPr>
          <p:nvPr/>
        </p:nvCxnSpPr>
        <p:spPr>
          <a:xfrm flipH="1">
            <a:off x="6555512" y="2865394"/>
            <a:ext cx="585693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A06F43-02F0-447F-888D-1BC0564C3CBC}"/>
              </a:ext>
            </a:extLst>
          </p:cNvPr>
          <p:cNvSpPr txBox="1"/>
          <p:nvPr/>
        </p:nvSpPr>
        <p:spPr>
          <a:xfrm>
            <a:off x="6848358" y="4174836"/>
            <a:ext cx="3926944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passing the </a:t>
            </a:r>
            <a:r>
              <a:rPr lang="en-US" sz="2400" b="1" dirty="0">
                <a:latin typeface="Consolas" panose="020B0609020204030204" pitchFamily="49" charset="0"/>
              </a:rPr>
              <a:t>value</a:t>
            </a:r>
            <a:r>
              <a:rPr lang="en-US" sz="2400" dirty="0"/>
              <a:t> message to a block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BlockClosure</a:t>
            </a:r>
            <a:r>
              <a:rPr lang="en-US" sz="2400" dirty="0"/>
              <a:t> has a method called </a:t>
            </a:r>
            <a:r>
              <a:rPr lang="en-US" sz="2400" b="1" dirty="0">
                <a:latin typeface="Consolas" panose="020B0609020204030204" pitchFamily="49" charset="0"/>
              </a:rPr>
              <a:t>value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6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39439B2-C6DA-4C38-ABBD-A591FE1E6E60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Blocks as </a:t>
            </a:r>
            <a:r>
              <a:rPr lang="en-US" sz="4000" b="1" i="1" dirty="0">
                <a:latin typeface="+mn-lt"/>
              </a:rPr>
              <a:t>Anonymous Functions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34D0BC-97BE-437C-BBAA-BE2A704767F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F6CBC0-5997-4DD8-ADC2-8326B6D10D93}"/>
              </a:ext>
            </a:extLst>
          </p:cNvPr>
          <p:cNvSpPr txBox="1"/>
          <p:nvPr/>
        </p:nvSpPr>
        <p:spPr>
          <a:xfrm>
            <a:off x="584447" y="1726480"/>
            <a:ext cx="11023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onsolas" panose="020B0609020204030204" pitchFamily="49" charset="0"/>
              </a:rPr>
              <a:t>func</a:t>
            </a:r>
            <a:r>
              <a:rPr lang="en-US" sz="3200" dirty="0">
                <a:latin typeface="Consolas" panose="020B0609020204030204" pitchFamily="49" charset="0"/>
              </a:rPr>
              <a:t> := [ :x | Transcript show: x; cr. ].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5B902D-EC90-4C2A-87FE-4D03718ADC31}"/>
              </a:ext>
            </a:extLst>
          </p:cNvPr>
          <p:cNvCxnSpPr>
            <a:cxnSpLocks/>
          </p:cNvCxnSpPr>
          <p:nvPr/>
        </p:nvCxnSpPr>
        <p:spPr>
          <a:xfrm>
            <a:off x="3630968" y="2365672"/>
            <a:ext cx="74572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2BDDA-D9C8-41E1-A8B5-9E4FAE86C0DF}"/>
              </a:ext>
            </a:extLst>
          </p:cNvPr>
          <p:cNvSpPr txBox="1"/>
          <p:nvPr/>
        </p:nvSpPr>
        <p:spPr>
          <a:xfrm>
            <a:off x="1198418" y="4380374"/>
            <a:ext cx="979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Argument(s) can be passed in when we send the keyword </a:t>
            </a:r>
            <a:r>
              <a:rPr lang="en-US" sz="2400" b="1" dirty="0">
                <a:latin typeface="Consolas" panose="020B0609020204030204" pitchFamily="49" charset="0"/>
              </a:rPr>
              <a:t>value:</a:t>
            </a:r>
            <a:r>
              <a:rPr lang="en-US" sz="2400" dirty="0"/>
              <a:t> message (as opposed to the unary </a:t>
            </a:r>
            <a:r>
              <a:rPr lang="en-US" sz="2400" b="1" dirty="0">
                <a:latin typeface="Consolas" panose="020B0609020204030204" pitchFamily="49" charset="0"/>
              </a:rPr>
              <a:t>value</a:t>
            </a:r>
            <a:r>
              <a:rPr lang="en-US" sz="2400" dirty="0"/>
              <a:t> message)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DF941-3AA9-40E4-908F-AAFE9BDA0FD6}"/>
              </a:ext>
            </a:extLst>
          </p:cNvPr>
          <p:cNvSpPr txBox="1"/>
          <p:nvPr/>
        </p:nvSpPr>
        <p:spPr>
          <a:xfrm>
            <a:off x="2955288" y="2785486"/>
            <a:ext cx="6281423" cy="120032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is an argument. </a:t>
            </a:r>
            <a:r>
              <a:rPr lang="en-US" sz="2400" dirty="0" err="1"/>
              <a:t>Pharo</a:t>
            </a:r>
            <a:r>
              <a:rPr lang="en-US" sz="2400" dirty="0"/>
              <a:t> allows up to </a:t>
            </a:r>
            <a:r>
              <a:rPr lang="en-US" sz="2400" b="1" u="sng" dirty="0"/>
              <a:t>four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B-b-b-but zero-one-infinity? Think about why this limit of four might exist in practice.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3DF63A-48A7-4F89-9175-74469F485381}"/>
              </a:ext>
            </a:extLst>
          </p:cNvPr>
          <p:cNvSpPr txBox="1"/>
          <p:nvPr/>
        </p:nvSpPr>
        <p:spPr>
          <a:xfrm>
            <a:off x="608861" y="5468572"/>
            <a:ext cx="11023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Consolas" panose="020B0609020204030204" pitchFamily="49" charset="0"/>
              </a:rPr>
              <a:t>func</a:t>
            </a:r>
            <a:r>
              <a:rPr lang="en-US" sz="3200" dirty="0">
                <a:latin typeface="Consolas" panose="020B0609020204030204" pitchFamily="49" charset="0"/>
              </a:rPr>
              <a:t> value: 27.</a:t>
            </a:r>
          </a:p>
        </p:txBody>
      </p:sp>
    </p:spTree>
    <p:extLst>
      <p:ext uri="{BB962C8B-B14F-4D97-AF65-F5344CB8AC3E}">
        <p14:creationId xmlns:p14="http://schemas.microsoft.com/office/powerpoint/2010/main" val="60106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7D2EF-6728-4B06-8CB4-B3E036FE8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326"/>
            <a:ext cx="12192000" cy="1649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A71011-47BF-4E87-B9F7-0D063F0D31A0}"/>
              </a:ext>
            </a:extLst>
          </p:cNvPr>
          <p:cNvSpPr txBox="1"/>
          <p:nvPr/>
        </p:nvSpPr>
        <p:spPr>
          <a:xfrm>
            <a:off x="1930400" y="3774773"/>
            <a:ext cx="833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Announcements related to this course will be made on D2L. Be sure to check regularly!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Grades, assignments, and labs will be posted to D2L.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course outline can also be found there.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2F9C7-FC48-45AF-B4E9-C9FFB4F8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Course Administration</a:t>
            </a:r>
            <a:endParaRPr lang="en-US" sz="2800" b="1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8E70BD-5510-4F1A-840B-9856928E8FF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13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4ADAAD-7124-4548-BF8B-FA79E95B16E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Blocks with Arguments</a:t>
            </a:r>
            <a:endParaRPr lang="en-US" sz="4000" b="1" i="1" dirty="0"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3F6E6C-9F1B-4FF2-AE27-23A60A744F9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F9A62F2-EE68-4BD5-B3AD-79AFCD0B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9724"/>
            <a:ext cx="10515600" cy="49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99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4ADAAD-7124-4548-BF8B-FA79E95B16E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Blocks with Multiple Arguments</a:t>
            </a:r>
            <a:endParaRPr lang="en-US" sz="4000" b="1" i="1" dirty="0"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3F6E6C-9F1B-4FF2-AE27-23A60A744F9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3F811C3-203F-4FBC-91C8-6B264C89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9724"/>
            <a:ext cx="10515600" cy="4934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B32ECA-79A1-4A51-802F-C1B7B1271DF2}"/>
              </a:ext>
            </a:extLst>
          </p:cNvPr>
          <p:cNvSpPr txBox="1"/>
          <p:nvPr/>
        </p:nvSpPr>
        <p:spPr>
          <a:xfrm>
            <a:off x="4276436" y="4498109"/>
            <a:ext cx="6289964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</a:t>
            </a:r>
            <a:r>
              <a:rPr lang="en-US" sz="2400" dirty="0" err="1"/>
              <a:t>arg</a:t>
            </a:r>
            <a:r>
              <a:rPr lang="en-US" sz="2400" dirty="0"/>
              <a:t>? Keyword message </a:t>
            </a:r>
            <a:r>
              <a:rPr lang="en-US" sz="2400" b="1" dirty="0">
                <a:latin typeface="Consolas" panose="020B0609020204030204" pitchFamily="49" charset="0"/>
              </a:rPr>
              <a:t>value: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</a:t>
            </a:r>
            <a:r>
              <a:rPr lang="en-US" sz="2400" dirty="0" err="1"/>
              <a:t>args</a:t>
            </a:r>
            <a:r>
              <a:rPr lang="en-US" sz="2400" dirty="0"/>
              <a:t>? Keyword message </a:t>
            </a:r>
            <a:r>
              <a:rPr lang="en-US" sz="2400" b="1" dirty="0" err="1">
                <a:latin typeface="Consolas" panose="020B0609020204030204" pitchFamily="49" charset="0"/>
              </a:rPr>
              <a:t>value:value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Recall how Smalltalk interleaves arguments</a:t>
            </a:r>
          </a:p>
        </p:txBody>
      </p:sp>
    </p:spTree>
    <p:extLst>
      <p:ext uri="{BB962C8B-B14F-4D97-AF65-F5344CB8AC3E}">
        <p14:creationId xmlns:p14="http://schemas.microsoft.com/office/powerpoint/2010/main" val="254498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4ADAAD-7124-4548-BF8B-FA79E95B16E1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+mn-lt"/>
              </a:rPr>
              <a:t>value:value:value:value:value:value:value</a:t>
            </a:r>
            <a:r>
              <a:rPr lang="en-US" sz="4000" b="1" dirty="0">
                <a:latin typeface="+mn-lt"/>
              </a:rPr>
              <a:t>….</a:t>
            </a:r>
            <a:endParaRPr lang="en-US" sz="4000" b="1" i="1" dirty="0"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3F6E6C-9F1B-4FF2-AE27-23A60A744F9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E01B1F-AD15-4371-95F6-056504E64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8299"/>
            <a:ext cx="10515600" cy="4565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F8DB7D-CA4D-4C51-955F-9B2BE2CF8A59}"/>
              </a:ext>
            </a:extLst>
          </p:cNvPr>
          <p:cNvSpPr/>
          <p:nvPr/>
        </p:nvSpPr>
        <p:spPr>
          <a:xfrm>
            <a:off x="8562109" y="3429000"/>
            <a:ext cx="2189018" cy="1420091"/>
          </a:xfrm>
          <a:prstGeom prst="rect">
            <a:avLst/>
          </a:prstGeom>
          <a:noFill/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43A2B-018F-4C91-866B-61FA6B3D601A}"/>
              </a:ext>
            </a:extLst>
          </p:cNvPr>
          <p:cNvSpPr txBox="1"/>
          <p:nvPr/>
        </p:nvSpPr>
        <p:spPr>
          <a:xfrm>
            <a:off x="2992584" y="4931854"/>
            <a:ext cx="7813964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What can we do if we want to pass more than 4 arguments?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a single </a:t>
            </a:r>
            <a:r>
              <a:rPr lang="en-US" sz="2400" b="1" i="1" dirty="0"/>
              <a:t>array</a:t>
            </a:r>
            <a:r>
              <a:rPr lang="en-US" sz="2400" dirty="0"/>
              <a:t> (or some other collection) of values</a:t>
            </a:r>
          </a:p>
        </p:txBody>
      </p:sp>
    </p:spTree>
    <p:extLst>
      <p:ext uri="{BB962C8B-B14F-4D97-AF65-F5344CB8AC3E}">
        <p14:creationId xmlns:p14="http://schemas.microsoft.com/office/powerpoint/2010/main" val="243538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78D109-5427-4A22-B2DD-CA90F6C41CF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A Brief Aside: </a:t>
            </a:r>
            <a:r>
              <a:rPr lang="en-US" sz="4000" dirty="0">
                <a:latin typeface="+mn-lt"/>
              </a:rPr>
              <a:t>Terminator VS Separator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F0B536-CF40-4B0E-B119-5950ECDFE4F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462E3D-5C79-4B13-8683-96A256D35598}"/>
              </a:ext>
            </a:extLst>
          </p:cNvPr>
          <p:cNvSpPr/>
          <p:nvPr/>
        </p:nvSpPr>
        <p:spPr>
          <a:xfrm>
            <a:off x="1370187" y="2302222"/>
            <a:ext cx="9451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latin typeface="Consolas" panose="020B0609020204030204" pitchFamily="49" charset="0"/>
              </a:rPr>
              <a:t>func</a:t>
            </a:r>
            <a:r>
              <a:rPr lang="en-CA" sz="3200" b="1" dirty="0">
                <a:latin typeface="Consolas" panose="020B0609020204030204" pitchFamily="49" charset="0"/>
              </a:rPr>
              <a:t> := [ :x | Transcript show: x; cr. ].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C9728-0E23-4C5D-8192-94792986EDAD}"/>
              </a:ext>
            </a:extLst>
          </p:cNvPr>
          <p:cNvSpPr/>
          <p:nvPr/>
        </p:nvSpPr>
        <p:spPr>
          <a:xfrm>
            <a:off x="1370187" y="3252766"/>
            <a:ext cx="9451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b="1" dirty="0" err="1">
                <a:latin typeface="Consolas" panose="020B0609020204030204" pitchFamily="49" charset="0"/>
              </a:rPr>
              <a:t>func</a:t>
            </a:r>
            <a:r>
              <a:rPr lang="en-CA" sz="3200" b="1" dirty="0">
                <a:latin typeface="Consolas" panose="020B0609020204030204" pitchFamily="49" charset="0"/>
              </a:rPr>
              <a:t> := [ :x | Transcript show: x; </a:t>
            </a:r>
            <a:r>
              <a:rPr lang="en-CA" sz="3200" b="1" dirty="0" err="1">
                <a:latin typeface="Consolas" panose="020B0609020204030204" pitchFamily="49" charset="0"/>
              </a:rPr>
              <a:t>cr</a:t>
            </a:r>
            <a:r>
              <a:rPr lang="en-CA" sz="3200" b="1" dirty="0">
                <a:latin typeface="Consolas" panose="020B0609020204030204" pitchFamily="49" charset="0"/>
              </a:rPr>
              <a:t> ].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483CD-8C7F-49BB-AF3D-ADE863E65EF0}"/>
              </a:ext>
            </a:extLst>
          </p:cNvPr>
          <p:cNvSpPr txBox="1"/>
          <p:nvPr/>
        </p:nvSpPr>
        <p:spPr>
          <a:xfrm>
            <a:off x="2339684" y="4461161"/>
            <a:ext cx="751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These both work. What’s the difference, if any?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D746C4-40EF-4C63-817B-1903F3570D89}"/>
              </a:ext>
            </a:extLst>
          </p:cNvPr>
          <p:cNvCxnSpPr/>
          <p:nvPr/>
        </p:nvCxnSpPr>
        <p:spPr>
          <a:xfrm flipH="1">
            <a:off x="9879442" y="1505524"/>
            <a:ext cx="295564" cy="103366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78D109-5427-4A22-B2DD-CA90F6C41CF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A Brief Aside: </a:t>
            </a:r>
            <a:r>
              <a:rPr lang="en-US" sz="4000" dirty="0">
                <a:latin typeface="+mn-lt"/>
              </a:rPr>
              <a:t>Terminator VS Separator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F0B536-CF40-4B0E-B119-5950ECDFE4F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7A913D-263E-4A91-8D99-77451C3DFE12}"/>
              </a:ext>
            </a:extLst>
          </p:cNvPr>
          <p:cNvSpPr txBox="1"/>
          <p:nvPr/>
        </p:nvSpPr>
        <p:spPr>
          <a:xfrm>
            <a:off x="2309090" y="1970721"/>
            <a:ext cx="8026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Java, semi-colon (;) is the statement </a:t>
            </a:r>
            <a:r>
              <a:rPr lang="en-US" sz="2800" b="1" i="1" dirty="0"/>
              <a:t>terminator</a:t>
            </a:r>
            <a:r>
              <a:rPr lang="en-US" sz="2800" dirty="0"/>
              <a:t>.</a:t>
            </a:r>
          </a:p>
          <a:p>
            <a:r>
              <a:rPr lang="en-US" sz="2800" dirty="0"/>
              <a:t>In Smalltalk, period (.) is the statement </a:t>
            </a:r>
            <a:r>
              <a:rPr lang="en-US" sz="2800" b="1" i="1" dirty="0"/>
              <a:t>separator</a:t>
            </a:r>
            <a:r>
              <a:rPr lang="en-US" sz="28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DCC67-F32C-4D0E-8BAC-59CE28AFF0D8}"/>
              </a:ext>
            </a:extLst>
          </p:cNvPr>
          <p:cNvSpPr txBox="1"/>
          <p:nvPr/>
        </p:nvSpPr>
        <p:spPr>
          <a:xfrm>
            <a:off x="2357004" y="3429000"/>
            <a:ext cx="7477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we do not need a period after the last statement we’re executing.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applies to blocks as well. Period not required after the last statement in a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 course, it’s not </a:t>
            </a:r>
            <a:r>
              <a:rPr lang="en-US" sz="2400" i="1" dirty="0"/>
              <a:t>illegal</a:t>
            </a:r>
            <a:r>
              <a:rPr lang="en-US" sz="2400" dirty="0"/>
              <a:t> to have it there, just redundant</a:t>
            </a:r>
          </a:p>
        </p:txBody>
      </p:sp>
    </p:spTree>
    <p:extLst>
      <p:ext uri="{BB962C8B-B14F-4D97-AF65-F5344CB8AC3E}">
        <p14:creationId xmlns:p14="http://schemas.microsoft.com/office/powerpoint/2010/main" val="420211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E42AFF-A526-44F1-8AAF-D0E7F51D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1" y="323272"/>
            <a:ext cx="12031678" cy="592050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1B454B-88EE-42B4-AD52-33DDE4BE2299}"/>
              </a:ext>
            </a:extLst>
          </p:cNvPr>
          <p:cNvSpPr/>
          <p:nvPr/>
        </p:nvSpPr>
        <p:spPr>
          <a:xfrm>
            <a:off x="64655" y="822036"/>
            <a:ext cx="5440218" cy="803564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2E89AC-E1A4-4320-8005-004192175323}"/>
              </a:ext>
            </a:extLst>
          </p:cNvPr>
          <p:cNvSpPr/>
          <p:nvPr/>
        </p:nvSpPr>
        <p:spPr>
          <a:xfrm>
            <a:off x="64655" y="4622802"/>
            <a:ext cx="5440218" cy="1076033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40D52-4587-42DC-A77F-2D632380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606"/>
            <a:ext cx="12197716" cy="39609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1E6908-ECB1-420E-A7F4-D2701E1B21EA}"/>
              </a:ext>
            </a:extLst>
          </p:cNvPr>
          <p:cNvSpPr/>
          <p:nvPr/>
        </p:nvSpPr>
        <p:spPr>
          <a:xfrm>
            <a:off x="73891" y="3117276"/>
            <a:ext cx="5440218" cy="57727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3F1D5D-048F-40A2-B14B-5ABDDF77772E}"/>
              </a:ext>
            </a:extLst>
          </p:cNvPr>
          <p:cNvSpPr/>
          <p:nvPr/>
        </p:nvSpPr>
        <p:spPr>
          <a:xfrm>
            <a:off x="73891" y="1737161"/>
            <a:ext cx="5440218" cy="57727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eat pyramid">
            <a:extLst>
              <a:ext uri="{FF2B5EF4-FFF2-40B4-BE49-F238E27FC236}">
                <a16:creationId xmlns:a16="http://schemas.microsoft.com/office/drawing/2014/main" id="{83402009-B24D-4FB8-B9A6-8A64E8B95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D75606-C1EB-47E0-AC82-9F998DDB0860}"/>
              </a:ext>
            </a:extLst>
          </p:cNvPr>
          <p:cNvSpPr txBox="1"/>
          <p:nvPr/>
        </p:nvSpPr>
        <p:spPr>
          <a:xfrm>
            <a:off x="0" y="778081"/>
            <a:ext cx="12191999" cy="83099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Nice blocks, what can you build with them?</a:t>
            </a:r>
          </a:p>
        </p:txBody>
      </p:sp>
    </p:spTree>
    <p:extLst>
      <p:ext uri="{BB962C8B-B14F-4D97-AF65-F5344CB8AC3E}">
        <p14:creationId xmlns:p14="http://schemas.microsoft.com/office/powerpoint/2010/main" val="3776622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og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" y="0"/>
            <a:ext cx="5265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45185" y="1864647"/>
            <a:ext cx="5415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Control Structures</a:t>
            </a:r>
          </a:p>
          <a:p>
            <a:endParaRPr lang="en-US" sz="4800" dirty="0"/>
          </a:p>
          <a:p>
            <a:r>
              <a:rPr lang="en-US" sz="4800" dirty="0"/>
              <a:t>Boolean Expressions</a:t>
            </a:r>
          </a:p>
        </p:txBody>
      </p:sp>
    </p:spTree>
    <p:extLst>
      <p:ext uri="{BB962C8B-B14F-4D97-AF65-F5344CB8AC3E}">
        <p14:creationId xmlns:p14="http://schemas.microsoft.com/office/powerpoint/2010/main" val="29648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746E2B-1631-41F4-BEE5-8E6EC7EB291C}"/>
              </a:ext>
            </a:extLst>
          </p:cNvPr>
          <p:cNvSpPr txBox="1"/>
          <p:nvPr/>
        </p:nvSpPr>
        <p:spPr>
          <a:xfrm>
            <a:off x="2737908" y="1846103"/>
            <a:ext cx="70755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In Java we have special syntax for selection:</a:t>
            </a:r>
          </a:p>
          <a:p>
            <a:endParaRPr lang="en-US" sz="1600" dirty="0"/>
          </a:p>
          <a:p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</a:rPr>
              <a:t> (x &gt; y)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</a:rPr>
              <a:t>System.out.println</a:t>
            </a:r>
            <a:r>
              <a:rPr lang="en-US" sz="2800" dirty="0">
                <a:latin typeface="Consolas" panose="020B0609020204030204" pitchFamily="49" charset="0"/>
              </a:rPr>
              <a:t>(“True”);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</a:rPr>
              <a:t>System.out.println</a:t>
            </a:r>
            <a:r>
              <a:rPr lang="en-US" sz="2800" dirty="0">
                <a:latin typeface="Consolas" panose="020B0609020204030204" pitchFamily="49" charset="0"/>
              </a:rPr>
              <a:t>(“False”);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92C11A-A65C-47F3-ADEF-95F708DA0C95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Control Structures: </a:t>
            </a:r>
            <a:r>
              <a:rPr lang="en-US" sz="4000" dirty="0">
                <a:latin typeface="+mn-lt"/>
              </a:rPr>
              <a:t>Branching/Selection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C4BF97-B8C3-43E0-880D-6B584ECEB47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EA50E7-7A14-4570-8AAC-3D872753051F}"/>
              </a:ext>
            </a:extLst>
          </p:cNvPr>
          <p:cNvSpPr txBox="1"/>
          <p:nvPr/>
        </p:nvSpPr>
        <p:spPr>
          <a:xfrm>
            <a:off x="1697114" y="4851331"/>
            <a:ext cx="879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Control structures in Smalltalk do not have special syntax.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0B269-B770-4DF6-9F04-7130604977B9}"/>
              </a:ext>
            </a:extLst>
          </p:cNvPr>
          <p:cNvSpPr/>
          <p:nvPr/>
        </p:nvSpPr>
        <p:spPr>
          <a:xfrm>
            <a:off x="2149608" y="5567499"/>
            <a:ext cx="7755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They are realized using blocks and message passing!</a:t>
            </a:r>
          </a:p>
        </p:txBody>
      </p:sp>
    </p:spTree>
    <p:extLst>
      <p:ext uri="{BB962C8B-B14F-4D97-AF65-F5344CB8AC3E}">
        <p14:creationId xmlns:p14="http://schemas.microsoft.com/office/powerpoint/2010/main" val="34868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1B171C2-944D-42EA-A369-5873B4971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98"/>
          <a:stretch/>
        </p:blipFill>
        <p:spPr>
          <a:xfrm>
            <a:off x="810395" y="1604051"/>
            <a:ext cx="10571209" cy="4575076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>
          <a:xfrm>
            <a:off x="838200" y="1709350"/>
            <a:ext cx="722899" cy="372862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640365" y="5038531"/>
            <a:ext cx="1766933" cy="114059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FB896F-0E4E-4F98-860E-FA756BA27B3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407298" y="4758613"/>
            <a:ext cx="2724539" cy="85021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AA9CF-33CC-4BD4-8211-39623E2CC00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72E0D2A-0442-476D-B5EE-1C0EF209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D2L Course Content</a:t>
            </a:r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962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550F5E-7B7F-4A82-95FD-C0D34CD22E59}"/>
              </a:ext>
            </a:extLst>
          </p:cNvPr>
          <p:cNvSpPr/>
          <p:nvPr/>
        </p:nvSpPr>
        <p:spPr>
          <a:xfrm>
            <a:off x="1452097" y="1799564"/>
            <a:ext cx="94623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They are realized using </a:t>
            </a:r>
            <a:r>
              <a:rPr lang="en-US" sz="2800" b="1" u="sng" dirty="0"/>
              <a:t>blocks</a:t>
            </a:r>
            <a:r>
              <a:rPr lang="en-US" sz="2800" dirty="0"/>
              <a:t> and </a:t>
            </a:r>
            <a:r>
              <a:rPr lang="en-US" sz="2800" b="1" u="sng" dirty="0"/>
              <a:t>message passing</a:t>
            </a:r>
            <a:r>
              <a:rPr lang="en-US" sz="2800" dirty="0"/>
              <a:t>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883DAE-B67B-4D5F-8DD6-1D38079BE003}"/>
              </a:ext>
            </a:extLst>
          </p:cNvPr>
          <p:cNvSpPr/>
          <p:nvPr/>
        </p:nvSpPr>
        <p:spPr>
          <a:xfrm>
            <a:off x="606079" y="2547122"/>
            <a:ext cx="11154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7 &gt; 4 </a:t>
            </a:r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ifTrue</a:t>
            </a:r>
            <a:r>
              <a:rPr lang="en-US" sz="2800" dirty="0">
                <a:latin typeface="Consolas" panose="020B0609020204030204" pitchFamily="49" charset="0"/>
              </a:rPr>
              <a:t>: [Transcript show: ‘This is true’].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C5835-886E-4614-B8F6-76009A42439E}"/>
              </a:ext>
            </a:extLst>
          </p:cNvPr>
          <p:cNvSpPr txBox="1"/>
          <p:nvPr/>
        </p:nvSpPr>
        <p:spPr>
          <a:xfrm>
            <a:off x="2098275" y="3457125"/>
            <a:ext cx="864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400" b="1" dirty="0">
                <a:solidFill>
                  <a:schemeClr val="accent6"/>
                </a:solidFill>
              </a:rPr>
              <a:t>7 &gt; 4</a:t>
            </a:r>
            <a:r>
              <a:rPr lang="en-US" sz="2400" dirty="0"/>
              <a:t> evaluated first (</a:t>
            </a:r>
            <a:r>
              <a:rPr lang="en-US" sz="2400" i="1" dirty="0"/>
              <a:t>why?</a:t>
            </a:r>
            <a:r>
              <a:rPr lang="en-US" sz="2400" dirty="0"/>
              <a:t>), results in Boolean object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FF0E51-E663-4034-B8F9-AD79519325AD}"/>
              </a:ext>
            </a:extLst>
          </p:cNvPr>
          <p:cNvSpPr/>
          <p:nvPr/>
        </p:nvSpPr>
        <p:spPr>
          <a:xfrm>
            <a:off x="2098275" y="4095758"/>
            <a:ext cx="84496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arenR" startAt="2"/>
            </a:pPr>
            <a:r>
              <a:rPr lang="en-US" sz="2400" b="1" dirty="0" err="1">
                <a:solidFill>
                  <a:schemeClr val="accent2"/>
                </a:solidFill>
              </a:rPr>
              <a:t>ifTrue</a:t>
            </a:r>
            <a:r>
              <a:rPr lang="en-US" sz="2400" b="1" dirty="0">
                <a:solidFill>
                  <a:schemeClr val="accent2"/>
                </a:solidFill>
              </a:rPr>
              <a:t>:</a:t>
            </a:r>
            <a:r>
              <a:rPr lang="en-US" sz="2400" dirty="0"/>
              <a:t> message sent to Boolean object with </a:t>
            </a:r>
            <a:r>
              <a:rPr lang="en-US" sz="2400" dirty="0" err="1"/>
              <a:t>BlockClosure</a:t>
            </a:r>
            <a:r>
              <a:rPr lang="en-US" sz="2400" dirty="0"/>
              <a:t> argument </a:t>
            </a:r>
            <a:r>
              <a:rPr lang="en-US" sz="2400" b="1" dirty="0">
                <a:latin typeface="Consolas" panose="020B0609020204030204" pitchFamily="49" charset="0"/>
              </a:rPr>
              <a:t>[‘This is true’]</a:t>
            </a:r>
            <a:r>
              <a:rPr lang="en-US" sz="24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Suggests that a Boolean object (True, False) knows how to handle the </a:t>
            </a:r>
            <a:r>
              <a:rPr lang="en-US" sz="2400" b="1" dirty="0" err="1">
                <a:latin typeface="Consolas" panose="020B0609020204030204" pitchFamily="49" charset="0"/>
              </a:rPr>
              <a:t>ifTrue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message.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Who can guess what the </a:t>
            </a:r>
            <a:r>
              <a:rPr lang="en-US" sz="2400" b="1" dirty="0" err="1">
                <a:latin typeface="Consolas" panose="020B0609020204030204" pitchFamily="49" charset="0"/>
              </a:rPr>
              <a:t>ifTrue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method is going to do with its argument?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016831-ADDE-4295-8AC8-43D08257D9B3}"/>
              </a:ext>
            </a:extLst>
          </p:cNvPr>
          <p:cNvCxnSpPr>
            <a:cxnSpLocks/>
          </p:cNvCxnSpPr>
          <p:nvPr/>
        </p:nvCxnSpPr>
        <p:spPr>
          <a:xfrm>
            <a:off x="1415153" y="3079220"/>
            <a:ext cx="111710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E1D28C-64A2-4ADF-AD51-238A9AAC8BFD}"/>
              </a:ext>
            </a:extLst>
          </p:cNvPr>
          <p:cNvCxnSpPr>
            <a:cxnSpLocks/>
          </p:cNvCxnSpPr>
          <p:nvPr/>
        </p:nvCxnSpPr>
        <p:spPr>
          <a:xfrm>
            <a:off x="2606149" y="3079578"/>
            <a:ext cx="14174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3E7FBA2-977C-4C80-9ADB-8BA7EE2C89C5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Control Structures: </a:t>
            </a:r>
            <a:r>
              <a:rPr lang="en-US" sz="4000" dirty="0">
                <a:latin typeface="+mn-lt"/>
              </a:rPr>
              <a:t>Branching/Selection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2A9785-0EE3-4B2F-ABEA-DC7EA53B782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75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0A68CE-5DF7-4BBD-8FB5-F7AAD71B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8299"/>
            <a:ext cx="10515600" cy="48513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35AC68-7BF7-40A7-A41D-20010B6F3626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onsolas" panose="020B0609020204030204" pitchFamily="49" charset="0"/>
              </a:rPr>
              <a:t>7 &gt; 4 </a:t>
            </a:r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ifTrue</a:t>
            </a:r>
            <a:r>
              <a:rPr lang="en-US" sz="2800" dirty="0">
                <a:latin typeface="Consolas" panose="020B0609020204030204" pitchFamily="49" charset="0"/>
              </a:rPr>
              <a:t>: [Transcript show: ‘This is true’].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3B8A6B-121F-4FBB-A00C-877E0D5CF40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58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188E95-7D54-4CC4-BBB7-7B76242C420E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ifTrue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dirty="0">
                <a:latin typeface="+mn-lt"/>
              </a:rPr>
              <a:t>must be very complicated…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50B6C1-C1B2-482C-B848-125BE22E84B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DE213D-26E1-4581-A30D-269C7E97B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77"/>
          <a:stretch/>
        </p:blipFill>
        <p:spPr>
          <a:xfrm>
            <a:off x="838200" y="1623721"/>
            <a:ext cx="10515600" cy="5234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FECDAD-AECD-4B99-B993-200C938B60D1}"/>
              </a:ext>
            </a:extLst>
          </p:cNvPr>
          <p:cNvSpPr txBox="1"/>
          <p:nvPr/>
        </p:nvSpPr>
        <p:spPr>
          <a:xfrm>
            <a:off x="5237019" y="5126182"/>
            <a:ext cx="6539346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>
                <a:latin typeface="Consolas" panose="020B0609020204030204" pitchFamily="49" charset="0"/>
              </a:rPr>
              <a:t>True</a:t>
            </a:r>
            <a:r>
              <a:rPr lang="en-US" sz="2400" dirty="0"/>
              <a:t> object receives  the </a:t>
            </a:r>
            <a:r>
              <a:rPr lang="en-US" sz="2400" b="1" dirty="0" err="1">
                <a:latin typeface="Consolas" panose="020B0609020204030204" pitchFamily="49" charset="0"/>
              </a:rPr>
              <a:t>ifTrue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message.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sends the </a:t>
            </a:r>
            <a:r>
              <a:rPr lang="en-US" sz="2400" b="1" dirty="0">
                <a:latin typeface="Consolas" panose="020B0609020204030204" pitchFamily="49" charset="0"/>
              </a:rPr>
              <a:t>value</a:t>
            </a:r>
            <a:r>
              <a:rPr lang="en-US" sz="2400" dirty="0"/>
              <a:t> message to the argument.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>
                <a:latin typeface="Consolas" panose="020B0609020204030204" pitchFamily="49" charset="0"/>
              </a:rPr>
              <a:t>value</a:t>
            </a:r>
            <a:r>
              <a:rPr lang="en-US" sz="2400" dirty="0"/>
              <a:t> message executes a block.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really is that simple!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1961F2-42D4-4A05-A107-89D653F078B1}"/>
              </a:ext>
            </a:extLst>
          </p:cNvPr>
          <p:cNvSpPr/>
          <p:nvPr/>
        </p:nvSpPr>
        <p:spPr>
          <a:xfrm>
            <a:off x="3805383" y="2817091"/>
            <a:ext cx="1016000" cy="97905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9A9DBC-8128-4C0C-B7EE-0175B1A42B25}"/>
              </a:ext>
            </a:extLst>
          </p:cNvPr>
          <p:cNvSpPr/>
          <p:nvPr/>
        </p:nvSpPr>
        <p:spPr>
          <a:xfrm>
            <a:off x="1343892" y="5980282"/>
            <a:ext cx="2877126" cy="50364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4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188E95-7D54-4CC4-BBB7-7B76242C420E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ifTrue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dirty="0">
                <a:latin typeface="+mn-lt"/>
              </a:rPr>
              <a:t>must be very complicated…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50B6C1-C1B2-482C-B848-125BE22E84B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DE213D-26E1-4581-A30D-269C7E97B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77"/>
          <a:stretch/>
        </p:blipFill>
        <p:spPr>
          <a:xfrm>
            <a:off x="838200" y="1623721"/>
            <a:ext cx="10515600" cy="5234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FECDAD-AECD-4B99-B993-200C938B60D1}"/>
              </a:ext>
            </a:extLst>
          </p:cNvPr>
          <p:cNvSpPr txBox="1"/>
          <p:nvPr/>
        </p:nvSpPr>
        <p:spPr>
          <a:xfrm>
            <a:off x="4950691" y="4655127"/>
            <a:ext cx="6825674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see that the </a:t>
            </a:r>
            <a:r>
              <a:rPr lang="en-US" sz="2400" b="1" dirty="0" err="1">
                <a:latin typeface="Consolas" panose="020B0609020204030204" pitchFamily="49" charset="0"/>
              </a:rPr>
              <a:t>ifTrue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method is returning the result of executing the block argument.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Executing the code within a block is </a:t>
            </a:r>
            <a:r>
              <a:rPr lang="en-US" sz="2400" b="1" dirty="0"/>
              <a:t>not</a:t>
            </a:r>
            <a:r>
              <a:rPr lang="en-US" sz="2400" dirty="0"/>
              <a:t> the same as returning something!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gets </a:t>
            </a:r>
            <a:r>
              <a:rPr lang="en-US" sz="2400" i="1" dirty="0"/>
              <a:t>returned</a:t>
            </a:r>
            <a:r>
              <a:rPr lang="en-US" sz="2400" dirty="0"/>
              <a:t> when we execute a block?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1961F2-42D4-4A05-A107-89D653F078B1}"/>
              </a:ext>
            </a:extLst>
          </p:cNvPr>
          <p:cNvSpPr/>
          <p:nvPr/>
        </p:nvSpPr>
        <p:spPr>
          <a:xfrm>
            <a:off x="3805383" y="2817091"/>
            <a:ext cx="1016000" cy="97905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9A9DBC-8128-4C0C-B7EE-0175B1A42B25}"/>
              </a:ext>
            </a:extLst>
          </p:cNvPr>
          <p:cNvSpPr/>
          <p:nvPr/>
        </p:nvSpPr>
        <p:spPr>
          <a:xfrm>
            <a:off x="1343892" y="5980282"/>
            <a:ext cx="2877126" cy="50364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4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19309D-8898-4D4E-9FF1-F619A45439B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Blocks “Returning” Values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FC38FC-F26C-437E-B52F-0C48AD65DB5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A6B465-F0B7-4C21-AFE6-5A415FE8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4012"/>
            <a:ext cx="10515600" cy="4896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7B7C1-5B83-43D3-851A-EF521478DD55}"/>
              </a:ext>
            </a:extLst>
          </p:cNvPr>
          <p:cNvSpPr txBox="1"/>
          <p:nvPr/>
        </p:nvSpPr>
        <p:spPr>
          <a:xfrm>
            <a:off x="3971637" y="4633823"/>
            <a:ext cx="7693890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block evaluates to the result of its last expression.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case, we have a single string literal, nothing else.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literal, when evaluated, is simply itself.</a:t>
            </a:r>
          </a:p>
        </p:txBody>
      </p:sp>
    </p:spTree>
    <p:extLst>
      <p:ext uri="{BB962C8B-B14F-4D97-AF65-F5344CB8AC3E}">
        <p14:creationId xmlns:p14="http://schemas.microsoft.com/office/powerpoint/2010/main" val="9848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19309D-8898-4D4E-9FF1-F619A45439B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Blocks “Returning” Values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FC38FC-F26C-437E-B52F-0C48AD65DB5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5FAE035-1723-449E-8102-DC1813AE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4012"/>
            <a:ext cx="10515600" cy="4896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E9EA76-09EB-4DD9-81D3-DC119CA6262D}"/>
              </a:ext>
            </a:extLst>
          </p:cNvPr>
          <p:cNvSpPr txBox="1"/>
          <p:nvPr/>
        </p:nvSpPr>
        <p:spPr>
          <a:xfrm>
            <a:off x="5588000" y="4072054"/>
            <a:ext cx="4442691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have to return </a:t>
            </a:r>
            <a:r>
              <a:rPr lang="en-US" sz="2400" i="1" dirty="0"/>
              <a:t>something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there’s nothing to return, the object </a:t>
            </a:r>
            <a:r>
              <a:rPr lang="en-US" sz="2400" b="1" dirty="0">
                <a:latin typeface="Consolas" panose="020B0609020204030204" pitchFamily="49" charset="0"/>
              </a:rPr>
              <a:t>nil</a:t>
            </a:r>
            <a:r>
              <a:rPr lang="en-US" sz="2400" dirty="0"/>
              <a:t> is returned.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Smalltalk’s </a:t>
            </a:r>
            <a:r>
              <a:rPr lang="en-US" sz="2400" b="1" dirty="0">
                <a:latin typeface="Consolas" panose="020B0609020204030204" pitchFamily="49" charset="0"/>
              </a:rPr>
              <a:t>null</a:t>
            </a:r>
            <a:r>
              <a:rPr lang="en-US" sz="2400" dirty="0"/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E2452F-9977-4971-A9D7-9E4AF8486DD4}"/>
              </a:ext>
            </a:extLst>
          </p:cNvPr>
          <p:cNvCxnSpPr/>
          <p:nvPr/>
        </p:nvCxnSpPr>
        <p:spPr>
          <a:xfrm flipV="1">
            <a:off x="3574472" y="2900218"/>
            <a:ext cx="2549236" cy="79432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4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A3DD6-FAA0-4387-BDD0-FA27E843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4012"/>
            <a:ext cx="10515600" cy="48960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D8F641-0FFD-4A7E-8F3C-5B98C1DE6BF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nil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5180BB-AD9A-493D-B9DA-448CE473D99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7D9D17-E7CC-498C-A5A0-320F27904B52}"/>
              </a:ext>
            </a:extLst>
          </p:cNvPr>
          <p:cNvSpPr/>
          <p:nvPr/>
        </p:nvSpPr>
        <p:spPr>
          <a:xfrm>
            <a:off x="1607128" y="3509820"/>
            <a:ext cx="849745" cy="41563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0D60D-17F1-420C-8EDE-A085DA5A2F1C}"/>
              </a:ext>
            </a:extLst>
          </p:cNvPr>
          <p:cNvSpPr txBox="1"/>
          <p:nvPr/>
        </p:nvSpPr>
        <p:spPr>
          <a:xfrm>
            <a:off x="3990109" y="4850080"/>
            <a:ext cx="7767781" cy="1569660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Turns out…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we send </a:t>
            </a:r>
            <a:r>
              <a:rPr lang="en-US" sz="2400" b="1" dirty="0" err="1">
                <a:latin typeface="Consolas" panose="020B0609020204030204" pitchFamily="49" charset="0"/>
              </a:rPr>
              <a:t>ifTrue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to a </a:t>
            </a:r>
            <a:r>
              <a:rPr lang="en-US" sz="2400" b="1" dirty="0">
                <a:latin typeface="Consolas" panose="020B0609020204030204" pitchFamily="49" charset="0"/>
              </a:rPr>
              <a:t>False</a:t>
            </a:r>
            <a:r>
              <a:rPr lang="en-US" sz="2400" dirty="0"/>
              <a:t> object, we also get </a:t>
            </a:r>
            <a:r>
              <a:rPr lang="en-US" sz="2400" b="1" dirty="0">
                <a:latin typeface="Consolas" panose="020B0609020204030204" pitchFamily="49" charset="0"/>
              </a:rPr>
              <a:t>nil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nil</a:t>
            </a:r>
            <a:r>
              <a:rPr lang="en-US" sz="2400" dirty="0"/>
              <a:t> is an instance of the </a:t>
            </a:r>
            <a:r>
              <a:rPr lang="en-US" sz="2400" b="1" dirty="0" err="1"/>
              <a:t>UndefinedObject</a:t>
            </a:r>
            <a:r>
              <a:rPr lang="en-US" sz="2400" dirty="0"/>
              <a:t>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Unassigned variables are also </a:t>
            </a:r>
            <a:r>
              <a:rPr lang="en-US" sz="2400" b="1" dirty="0">
                <a:latin typeface="Consolas" panose="020B0609020204030204" pitchFamily="49" charset="0"/>
              </a:rPr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8136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D8F641-0FFD-4A7E-8F3C-5B98C1DE6BF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onsolas" panose="020B0609020204030204" pitchFamily="49" charset="0"/>
              </a:rPr>
              <a:t>nil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5180BB-AD9A-493D-B9DA-448CE473D99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C25BD56-383A-4FC8-8E05-0BB689A6A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1"/>
          <a:stretch/>
        </p:blipFill>
        <p:spPr>
          <a:xfrm>
            <a:off x="838200" y="1599262"/>
            <a:ext cx="10515600" cy="525873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1D00345-ADEE-49A6-B3E7-265F531BCBEC}"/>
              </a:ext>
            </a:extLst>
          </p:cNvPr>
          <p:cNvSpPr/>
          <p:nvPr/>
        </p:nvSpPr>
        <p:spPr>
          <a:xfrm>
            <a:off x="3620653" y="2964875"/>
            <a:ext cx="1182255" cy="41794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EE89AA-D2AE-470F-98E1-83F1990D4FC0}"/>
              </a:ext>
            </a:extLst>
          </p:cNvPr>
          <p:cNvSpPr/>
          <p:nvPr/>
        </p:nvSpPr>
        <p:spPr>
          <a:xfrm>
            <a:off x="8474362" y="3210791"/>
            <a:ext cx="1182255" cy="41794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FB4A80-61DD-4F59-AF59-FD86AAB799D3}"/>
              </a:ext>
            </a:extLst>
          </p:cNvPr>
          <p:cNvSpPr/>
          <p:nvPr/>
        </p:nvSpPr>
        <p:spPr>
          <a:xfrm>
            <a:off x="1191490" y="5783117"/>
            <a:ext cx="1182255" cy="41794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D8F641-0FFD-4A7E-8F3C-5B98C1DE6BF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ifTrue:ifFalse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5180BB-AD9A-493D-B9DA-448CE473D99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A95845-FA89-4BD7-9B32-33280852349B}"/>
              </a:ext>
            </a:extLst>
          </p:cNvPr>
          <p:cNvSpPr txBox="1"/>
          <p:nvPr/>
        </p:nvSpPr>
        <p:spPr>
          <a:xfrm>
            <a:off x="2424545" y="2182610"/>
            <a:ext cx="7342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now, we know this is a keyword message that takes two arguments. Both are blocks.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block that gets executed depends on whether the message is sent to a </a:t>
            </a:r>
            <a:r>
              <a:rPr lang="en-US" sz="2400" b="1" dirty="0">
                <a:latin typeface="Consolas" panose="020B0609020204030204" pitchFamily="49" charset="0"/>
              </a:rPr>
              <a:t>True</a:t>
            </a:r>
            <a:r>
              <a:rPr lang="en-US" sz="2400" dirty="0"/>
              <a:t> object or a </a:t>
            </a:r>
            <a:r>
              <a:rPr lang="en-US" sz="2400" b="1" dirty="0">
                <a:latin typeface="Consolas" panose="020B0609020204030204" pitchFamily="49" charset="0"/>
              </a:rPr>
              <a:t>False</a:t>
            </a:r>
            <a:r>
              <a:rPr lang="en-US" sz="2400" dirty="0"/>
              <a:t> object.</a:t>
            </a:r>
          </a:p>
        </p:txBody>
      </p:sp>
    </p:spTree>
    <p:extLst>
      <p:ext uri="{BB962C8B-B14F-4D97-AF65-F5344CB8AC3E}">
        <p14:creationId xmlns:p14="http://schemas.microsoft.com/office/powerpoint/2010/main" val="632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D8F641-0FFD-4A7E-8F3C-5B98C1DE6BF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ifTrue:ifFalse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5180BB-AD9A-493D-B9DA-448CE473D99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0E080C1-5D33-4892-ACB6-AD31A1913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8"/>
          <a:stretch/>
        </p:blipFill>
        <p:spPr>
          <a:xfrm>
            <a:off x="838200" y="1600199"/>
            <a:ext cx="10515600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7B7A45-F9E3-424A-B926-11BF3250DDD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A3C0D2B-FB32-462E-9191-9CFDC764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D2L Course Content</a:t>
            </a:r>
            <a:endParaRPr lang="en-US" sz="28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3DE6C-35EF-48E5-A4D2-1CA0FC897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84"/>
          <a:stretch/>
        </p:blipFill>
        <p:spPr>
          <a:xfrm>
            <a:off x="838200" y="1676158"/>
            <a:ext cx="10515600" cy="518184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4D15D-21B7-433C-8DA1-C58F868B4FDB}"/>
              </a:ext>
            </a:extLst>
          </p:cNvPr>
          <p:cNvSpPr/>
          <p:nvPr/>
        </p:nvSpPr>
        <p:spPr>
          <a:xfrm>
            <a:off x="2260603" y="1811356"/>
            <a:ext cx="1184561" cy="372862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5BD6E5-C8FA-478F-9F38-CBCA58899810}"/>
              </a:ext>
            </a:extLst>
          </p:cNvPr>
          <p:cNvSpPr/>
          <p:nvPr/>
        </p:nvSpPr>
        <p:spPr>
          <a:xfrm>
            <a:off x="1961162" y="3025004"/>
            <a:ext cx="1788802" cy="586415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A0558-39C5-469B-9AA9-87181EA681E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170545" y="3611419"/>
            <a:ext cx="685018" cy="163483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D8F641-0FFD-4A7E-8F3C-5B98C1DE6BF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ifTrue:ifFalse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5180BB-AD9A-493D-B9DA-448CE473D99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491F72D-3E12-4E8F-B913-004D71FF4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1"/>
          <a:stretch/>
        </p:blipFill>
        <p:spPr>
          <a:xfrm>
            <a:off x="838200" y="1599262"/>
            <a:ext cx="10515600" cy="52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97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D8F641-0FFD-4A7E-8F3C-5B98C1DE6BF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ifTrue:ifFalse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5180BB-AD9A-493D-B9DA-448CE473D99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0AC4D1-CE8E-4C16-A03F-27CEE33A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4012"/>
            <a:ext cx="10515600" cy="49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3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0F5AB7-7178-4662-9C5E-E586629C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9" y="1477015"/>
            <a:ext cx="10526622" cy="49193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F3E7F2-CF2B-4B3B-80A5-D41492F7C2F2}"/>
              </a:ext>
            </a:extLst>
          </p:cNvPr>
          <p:cNvSpPr txBox="1"/>
          <p:nvPr/>
        </p:nvSpPr>
        <p:spPr>
          <a:xfrm>
            <a:off x="702815" y="542479"/>
            <a:ext cx="10786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can arrange the code to make the structure look more familiar: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DF1D6-BE3D-4F9E-B53B-043F12460AF9}"/>
              </a:ext>
            </a:extLst>
          </p:cNvPr>
          <p:cNvSpPr txBox="1"/>
          <p:nvPr/>
        </p:nvSpPr>
        <p:spPr>
          <a:xfrm>
            <a:off x="6201098" y="3355130"/>
            <a:ext cx="5362830" cy="193899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Just like in Java, this “</a:t>
            </a:r>
            <a:r>
              <a:rPr lang="en-US" sz="2400" i="1" dirty="0"/>
              <a:t>structure</a:t>
            </a:r>
            <a:r>
              <a:rPr lang="en-US" sz="2400" dirty="0"/>
              <a:t>” operates on a Boolean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doesn’t matter what that condition is, so long as it evaluates to True or False (Boolean object)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B57C23-32D2-48EF-8B54-BF2FD7194843}"/>
              </a:ext>
            </a:extLst>
          </p:cNvPr>
          <p:cNvCxnSpPr>
            <a:cxnSpLocks/>
          </p:cNvCxnSpPr>
          <p:nvPr/>
        </p:nvCxnSpPr>
        <p:spPr>
          <a:xfrm flipH="1" flipV="1">
            <a:off x="1745673" y="3355130"/>
            <a:ext cx="4455426" cy="2285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3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A6015-EC20-4869-9550-561DE10B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485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E143C6-29E8-4346-98D2-740BD538F1E5}"/>
              </a:ext>
            </a:extLst>
          </p:cNvPr>
          <p:cNvSpPr/>
          <p:nvPr/>
        </p:nvSpPr>
        <p:spPr>
          <a:xfrm rot="477561">
            <a:off x="7874491" y="470860"/>
            <a:ext cx="4109158" cy="132343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Nesting? </a:t>
            </a:r>
            <a:r>
              <a:rPr lang="en-US" sz="4000" dirty="0"/>
              <a:t>Blocks can be nested!</a:t>
            </a:r>
            <a:endParaRPr lang="en-US" sz="4000" b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8B0824D-CDDB-41E4-B5FB-010E365F28E0}"/>
              </a:ext>
            </a:extLst>
          </p:cNvPr>
          <p:cNvSpPr/>
          <p:nvPr/>
        </p:nvSpPr>
        <p:spPr>
          <a:xfrm>
            <a:off x="3602182" y="2713676"/>
            <a:ext cx="348387" cy="803443"/>
          </a:xfrm>
          <a:prstGeom prst="rightBrace">
            <a:avLst>
              <a:gd name="adj1" fmla="val 38059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BA8D2-B466-4DF0-84BA-47E75B393991}"/>
              </a:ext>
            </a:extLst>
          </p:cNvPr>
          <p:cNvSpPr txBox="1"/>
          <p:nvPr/>
        </p:nvSpPr>
        <p:spPr>
          <a:xfrm>
            <a:off x="4278048" y="2876955"/>
            <a:ext cx="4181383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temp &lt;= 0, execute this block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88E7B73-188B-49FF-9192-B5F1C1E87CB8}"/>
              </a:ext>
            </a:extLst>
          </p:cNvPr>
          <p:cNvSpPr/>
          <p:nvPr/>
        </p:nvSpPr>
        <p:spPr>
          <a:xfrm>
            <a:off x="3950569" y="3856654"/>
            <a:ext cx="444421" cy="1929170"/>
          </a:xfrm>
          <a:prstGeom prst="rightBrace">
            <a:avLst>
              <a:gd name="adj1" fmla="val 4177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E6720-74BE-4249-B10E-C4EDC4BA0207}"/>
              </a:ext>
            </a:extLst>
          </p:cNvPr>
          <p:cNvSpPr txBox="1"/>
          <p:nvPr/>
        </p:nvSpPr>
        <p:spPr>
          <a:xfrm>
            <a:off x="4664966" y="4599700"/>
            <a:ext cx="3407546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not, execute this block</a:t>
            </a:r>
          </a:p>
        </p:txBody>
      </p:sp>
    </p:spTree>
    <p:extLst>
      <p:ext uri="{BB962C8B-B14F-4D97-AF65-F5344CB8AC3E}">
        <p14:creationId xmlns:p14="http://schemas.microsoft.com/office/powerpoint/2010/main" val="18526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E711D0-B524-40C2-B09F-29BF64DA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3" y="268535"/>
            <a:ext cx="11341314" cy="63209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4F3C95-0BEB-4FDB-A459-2CAE2B422B8C}"/>
              </a:ext>
            </a:extLst>
          </p:cNvPr>
          <p:cNvSpPr/>
          <p:nvPr/>
        </p:nvSpPr>
        <p:spPr>
          <a:xfrm>
            <a:off x="1734219" y="297995"/>
            <a:ext cx="872356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 can write this a slightly different way – the entire structure can be an input argument to show: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D1EBA-A11A-403A-AAA8-D1E635D97AA8}"/>
              </a:ext>
            </a:extLst>
          </p:cNvPr>
          <p:cNvSpPr/>
          <p:nvPr/>
        </p:nvSpPr>
        <p:spPr>
          <a:xfrm>
            <a:off x="592067" y="2871876"/>
            <a:ext cx="2973170" cy="272535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6EC0D-76D9-4370-9DF1-ECE9E435549F}"/>
              </a:ext>
            </a:extLst>
          </p:cNvPr>
          <p:cNvSpPr txBox="1"/>
          <p:nvPr/>
        </p:nvSpPr>
        <p:spPr>
          <a:xfrm>
            <a:off x="3887318" y="3634390"/>
            <a:ext cx="6570462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Now, instead of including </a:t>
            </a:r>
            <a:r>
              <a:rPr lang="en-US" sz="2400" i="1" dirty="0"/>
              <a:t>Transcript show:</a:t>
            </a:r>
            <a:r>
              <a:rPr lang="en-US" sz="2400" dirty="0"/>
              <a:t> statements in the blocks, we can just use the blocks to pick a string literal object to be shown.</a:t>
            </a:r>
          </a:p>
        </p:txBody>
      </p:sp>
    </p:spTree>
    <p:extLst>
      <p:ext uri="{BB962C8B-B14F-4D97-AF65-F5344CB8AC3E}">
        <p14:creationId xmlns:p14="http://schemas.microsoft.com/office/powerpoint/2010/main" val="47053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47B608-F96A-44DA-A0C1-0E91DEA36B2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Different Syntax, Same Semantics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FDCE65-6BAD-42E4-93AB-7BD48F368EB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BBC59B-B8FD-4349-BB9E-B56362A3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92" y="1671782"/>
            <a:ext cx="4644899" cy="469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174FE-180E-4F8E-8781-CAEAAF70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75" y="1671782"/>
            <a:ext cx="4624523" cy="404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41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47B608-F96A-44DA-A0C1-0E91DEA36B2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Different Syntax, Same Semantics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FDCE65-6BAD-42E4-93AB-7BD48F368EB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57174FE-180E-4F8E-8781-CAEAAF70E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79" y="1671779"/>
            <a:ext cx="4624523" cy="40455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8570F-9BC3-43FA-834B-3AFEFBF9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97" y="1678396"/>
            <a:ext cx="4614350" cy="4038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4955A-C030-4847-8A82-6398C3257DD3}"/>
              </a:ext>
            </a:extLst>
          </p:cNvPr>
          <p:cNvSpPr txBox="1"/>
          <p:nvPr/>
        </p:nvSpPr>
        <p:spPr>
          <a:xfrm>
            <a:off x="5075965" y="4854894"/>
            <a:ext cx="6196613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great practice – rearrange code to be as small/efficient as possible. It will help you truly understand how the syntax works.</a:t>
            </a:r>
          </a:p>
        </p:txBody>
      </p:sp>
    </p:spTree>
    <p:extLst>
      <p:ext uri="{BB962C8B-B14F-4D97-AF65-F5344CB8AC3E}">
        <p14:creationId xmlns:p14="http://schemas.microsoft.com/office/powerpoint/2010/main" val="7074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C31DD0-DD8E-418D-B2BC-4EE9915091E2}"/>
              </a:ext>
            </a:extLst>
          </p:cNvPr>
          <p:cNvSpPr/>
          <p:nvPr/>
        </p:nvSpPr>
        <p:spPr>
          <a:xfrm>
            <a:off x="363986" y="934825"/>
            <a:ext cx="11428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temp &lt;= 0 </a:t>
            </a:r>
            <a:r>
              <a:rPr lang="en-US" sz="2400" dirty="0" err="1">
                <a:latin typeface="Consolas" panose="020B0609020204030204" pitchFamily="49" charset="0"/>
              </a:rPr>
              <a:t>ifTrue</a:t>
            </a:r>
            <a:r>
              <a:rPr lang="en-US" sz="2400" dirty="0">
                <a:latin typeface="Consolas" panose="020B0609020204030204" pitchFamily="49" charset="0"/>
              </a:rPr>
              <a:t>: ['Solid'] </a:t>
            </a:r>
            <a:r>
              <a:rPr lang="en-US" sz="2400" dirty="0" err="1">
                <a:latin typeface="Consolas" panose="020B0609020204030204" pitchFamily="49" charset="0"/>
              </a:rPr>
              <a:t>ifFalse</a:t>
            </a:r>
            <a:r>
              <a:rPr lang="en-US" sz="2400" dirty="0">
                <a:latin typeface="Consolas" panose="020B0609020204030204" pitchFamily="49" charset="0"/>
              </a:rPr>
              <a:t>: [temp &gt;= 100 </a:t>
            </a:r>
            <a:r>
              <a:rPr lang="en-US" sz="2400" dirty="0" err="1">
                <a:latin typeface="Consolas" panose="020B0609020204030204" pitchFamily="49" charset="0"/>
              </a:rPr>
              <a:t>ifTrue</a:t>
            </a:r>
            <a:r>
              <a:rPr lang="en-US" sz="2400" dirty="0">
                <a:latin typeface="Consolas" panose="020B0609020204030204" pitchFamily="49" charset="0"/>
              </a:rPr>
              <a:t>: 							        ['Gas'] </a:t>
            </a:r>
            <a:r>
              <a:rPr lang="en-US" sz="2400" dirty="0" err="1">
                <a:latin typeface="Consolas" panose="020B0609020204030204" pitchFamily="49" charset="0"/>
              </a:rPr>
              <a:t>ifFalse</a:t>
            </a:r>
            <a:r>
              <a:rPr lang="en-US" sz="2400" dirty="0">
                <a:latin typeface="Consolas" panose="020B0609020204030204" pitchFamily="49" charset="0"/>
              </a:rPr>
              <a:t>: ['Liquid']].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2E6901-D692-40CC-8263-25EC74E4C7EE}"/>
              </a:ext>
            </a:extLst>
          </p:cNvPr>
          <p:cNvCxnSpPr>
            <a:cxnSpLocks/>
          </p:cNvCxnSpPr>
          <p:nvPr/>
        </p:nvCxnSpPr>
        <p:spPr>
          <a:xfrm>
            <a:off x="399498" y="1402671"/>
            <a:ext cx="161573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83C36-474E-4E3C-BAB4-0293F832E28C}"/>
              </a:ext>
            </a:extLst>
          </p:cNvPr>
          <p:cNvSpPr txBox="1"/>
          <p:nvPr/>
        </p:nvSpPr>
        <p:spPr>
          <a:xfrm>
            <a:off x="3400148" y="1613091"/>
            <a:ext cx="2112886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goes first!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ED627-5DF7-4D7C-80AC-41E66C07C0A3}"/>
              </a:ext>
            </a:extLst>
          </p:cNvPr>
          <p:cNvSpPr txBox="1"/>
          <p:nvPr/>
        </p:nvSpPr>
        <p:spPr>
          <a:xfrm>
            <a:off x="363986" y="340842"/>
            <a:ext cx="288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temp := 88.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23C7D-96DF-4636-96F4-91F9C4153090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2112885" y="1509204"/>
            <a:ext cx="1287263" cy="3347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D65BEF-EE75-4A48-888E-2AC3946C5182}"/>
              </a:ext>
            </a:extLst>
          </p:cNvPr>
          <p:cNvSpPr/>
          <p:nvPr/>
        </p:nvSpPr>
        <p:spPr>
          <a:xfrm>
            <a:off x="399498" y="2364631"/>
            <a:ext cx="116208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ifTrue</a:t>
            </a:r>
            <a:r>
              <a:rPr lang="en-US" sz="2400" dirty="0">
                <a:latin typeface="Consolas" panose="020B0609020204030204" pitchFamily="49" charset="0"/>
              </a:rPr>
              <a:t>: ['Solid'] </a:t>
            </a:r>
            <a:r>
              <a:rPr lang="en-US" sz="2400" dirty="0" err="1">
                <a:latin typeface="Consolas" panose="020B0609020204030204" pitchFamily="49" charset="0"/>
              </a:rPr>
              <a:t>ifFalse</a:t>
            </a:r>
            <a:r>
              <a:rPr lang="en-US" sz="2400" dirty="0">
                <a:latin typeface="Consolas" panose="020B0609020204030204" pitchFamily="49" charset="0"/>
              </a:rPr>
              <a:t>: [temp &gt;= 100 </a:t>
            </a:r>
            <a:r>
              <a:rPr lang="en-US" sz="2400" dirty="0" err="1">
                <a:latin typeface="Consolas" panose="020B0609020204030204" pitchFamily="49" charset="0"/>
              </a:rPr>
              <a:t>ifTrue</a:t>
            </a:r>
            <a:r>
              <a:rPr lang="en-US" sz="2400" dirty="0">
                <a:latin typeface="Consolas" panose="020B0609020204030204" pitchFamily="49" charset="0"/>
              </a:rPr>
              <a:t>: ['Gas’] 									</a:t>
            </a:r>
            <a:r>
              <a:rPr lang="en-US" sz="2400" dirty="0" err="1">
                <a:latin typeface="Consolas" panose="020B0609020204030204" pitchFamily="49" charset="0"/>
              </a:rPr>
              <a:t>ifFalse</a:t>
            </a:r>
            <a:r>
              <a:rPr lang="en-US" sz="2400" dirty="0">
                <a:latin typeface="Consolas" panose="020B0609020204030204" pitchFamily="49" charset="0"/>
              </a:rPr>
              <a:t>: ['Liquid']].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EB3FE2-9737-44F9-8FEF-42B4CE8DDF5E}"/>
              </a:ext>
            </a:extLst>
          </p:cNvPr>
          <p:cNvCxnSpPr>
            <a:cxnSpLocks/>
          </p:cNvCxnSpPr>
          <p:nvPr/>
        </p:nvCxnSpPr>
        <p:spPr>
          <a:xfrm>
            <a:off x="1493822" y="2869953"/>
            <a:ext cx="4327556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F8FF27-13CA-4964-8A23-F6B4BB14F200}"/>
              </a:ext>
            </a:extLst>
          </p:cNvPr>
          <p:cNvSpPr txBox="1"/>
          <p:nvPr/>
        </p:nvSpPr>
        <p:spPr>
          <a:xfrm>
            <a:off x="1835085" y="3028946"/>
            <a:ext cx="3162427" cy="4616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Passed to </a:t>
            </a:r>
            <a:r>
              <a:rPr lang="en-US" sz="2400" dirty="0">
                <a:solidFill>
                  <a:schemeClr val="accent1"/>
                </a:solidFill>
              </a:rPr>
              <a:t>false</a:t>
            </a:r>
            <a:r>
              <a:rPr lang="en-US" sz="2400" dirty="0"/>
              <a:t> object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9FE4A7-3336-43BB-925B-0763935B4B8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131685" y="2869953"/>
            <a:ext cx="703400" cy="3898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7ACF15F-CA40-4A15-A71B-301645460BEC}"/>
              </a:ext>
            </a:extLst>
          </p:cNvPr>
          <p:cNvSpPr/>
          <p:nvPr/>
        </p:nvSpPr>
        <p:spPr>
          <a:xfrm>
            <a:off x="399498" y="3859943"/>
            <a:ext cx="11620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temp &gt;= 100 </a:t>
            </a:r>
            <a:r>
              <a:rPr lang="en-US" sz="2400" dirty="0" err="1">
                <a:latin typeface="Consolas" panose="020B0609020204030204" pitchFamily="49" charset="0"/>
              </a:rPr>
              <a:t>ifTrue</a:t>
            </a:r>
            <a:r>
              <a:rPr lang="en-US" sz="2400" dirty="0">
                <a:latin typeface="Consolas" panose="020B0609020204030204" pitchFamily="49" charset="0"/>
              </a:rPr>
              <a:t>: ['Gas’] </a:t>
            </a:r>
            <a:r>
              <a:rPr lang="en-US" sz="2400" dirty="0" err="1">
                <a:latin typeface="Consolas" panose="020B0609020204030204" pitchFamily="49" charset="0"/>
              </a:rPr>
              <a:t>ifFalse</a:t>
            </a:r>
            <a:r>
              <a:rPr lang="en-US" sz="2400" dirty="0">
                <a:latin typeface="Consolas" panose="020B0609020204030204" pitchFamily="49" charset="0"/>
              </a:rPr>
              <a:t>: ['Liquid']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74AEEA-D56A-43E2-B68E-F1DA4FB74270}"/>
              </a:ext>
            </a:extLst>
          </p:cNvPr>
          <p:cNvSpPr/>
          <p:nvPr/>
        </p:nvSpPr>
        <p:spPr>
          <a:xfrm>
            <a:off x="6633862" y="962331"/>
            <a:ext cx="2166106" cy="43531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3FA23-AA59-4482-B7F6-E9E8496CD8DB}"/>
              </a:ext>
            </a:extLst>
          </p:cNvPr>
          <p:cNvSpPr txBox="1"/>
          <p:nvPr/>
        </p:nvSpPr>
        <p:spPr>
          <a:xfrm>
            <a:off x="6633862" y="346283"/>
            <a:ext cx="3225553" cy="4616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Does not evaluate yet!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D3164-3B3A-425F-A513-306E0ECE789E}"/>
              </a:ext>
            </a:extLst>
          </p:cNvPr>
          <p:cNvSpPr/>
          <p:nvPr/>
        </p:nvSpPr>
        <p:spPr>
          <a:xfrm>
            <a:off x="458478" y="5383329"/>
            <a:ext cx="11620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ifTrue</a:t>
            </a:r>
            <a:r>
              <a:rPr lang="en-US" sz="2400" dirty="0">
                <a:latin typeface="Consolas" panose="020B0609020204030204" pitchFamily="49" charset="0"/>
              </a:rPr>
              <a:t>: ['Gas’] </a:t>
            </a:r>
            <a:r>
              <a:rPr lang="en-US" sz="2400" dirty="0" err="1">
                <a:latin typeface="Consolas" panose="020B0609020204030204" pitchFamily="49" charset="0"/>
              </a:rPr>
              <a:t>ifFalse</a:t>
            </a:r>
            <a:r>
              <a:rPr lang="en-US" sz="2400" dirty="0">
                <a:latin typeface="Consolas" panose="020B0609020204030204" pitchFamily="49" charset="0"/>
              </a:rPr>
              <a:t>: ['Liquid']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0AA563-7D9A-459B-BD62-8854BDAF56E9}"/>
              </a:ext>
            </a:extLst>
          </p:cNvPr>
          <p:cNvCxnSpPr>
            <a:cxnSpLocks/>
          </p:cNvCxnSpPr>
          <p:nvPr/>
        </p:nvCxnSpPr>
        <p:spPr>
          <a:xfrm flipV="1">
            <a:off x="1552802" y="5844994"/>
            <a:ext cx="5963421" cy="3160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DD8792C-7406-45A2-A9CA-DEC57196C414}"/>
              </a:ext>
            </a:extLst>
          </p:cNvPr>
          <p:cNvSpPr txBox="1"/>
          <p:nvPr/>
        </p:nvSpPr>
        <p:spPr>
          <a:xfrm>
            <a:off x="1833457" y="6007106"/>
            <a:ext cx="3162427" cy="4616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Passed to </a:t>
            </a:r>
            <a:r>
              <a:rPr lang="en-US" sz="2400" dirty="0">
                <a:solidFill>
                  <a:schemeClr val="accent1"/>
                </a:solidFill>
              </a:rPr>
              <a:t>false</a:t>
            </a:r>
            <a:r>
              <a:rPr lang="en-US" sz="2400" dirty="0"/>
              <a:t> object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631D63-4A6D-4F0F-AC19-61F9E8C3A9F7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130057" y="5848113"/>
            <a:ext cx="703400" cy="3898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A934F0-0629-4E15-BC15-D51BC19CBE0B}"/>
              </a:ext>
            </a:extLst>
          </p:cNvPr>
          <p:cNvCxnSpPr>
            <a:cxnSpLocks/>
          </p:cNvCxnSpPr>
          <p:nvPr/>
        </p:nvCxnSpPr>
        <p:spPr>
          <a:xfrm>
            <a:off x="458478" y="4366873"/>
            <a:ext cx="186537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027ADC0-AC00-4802-9BC4-003A1CB1E7A3}"/>
              </a:ext>
            </a:extLst>
          </p:cNvPr>
          <p:cNvSpPr txBox="1"/>
          <p:nvPr/>
        </p:nvSpPr>
        <p:spPr>
          <a:xfrm>
            <a:off x="3824152" y="4578842"/>
            <a:ext cx="2112886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goes first!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A7E551-F6AE-41E8-9878-306772A7FE2A}"/>
              </a:ext>
            </a:extLst>
          </p:cNvPr>
          <p:cNvCxnSpPr>
            <a:cxnSpLocks/>
          </p:cNvCxnSpPr>
          <p:nvPr/>
        </p:nvCxnSpPr>
        <p:spPr>
          <a:xfrm flipH="1" flipV="1">
            <a:off x="2483112" y="4457918"/>
            <a:ext cx="1287263" cy="3347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F1D5112-A2F8-4533-9428-D9AC728297D0}"/>
              </a:ext>
            </a:extLst>
          </p:cNvPr>
          <p:cNvSpPr/>
          <p:nvPr/>
        </p:nvSpPr>
        <p:spPr>
          <a:xfrm>
            <a:off x="5937038" y="2364631"/>
            <a:ext cx="5533703" cy="89514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BDE624-383A-4FBA-8097-69AC436BBF67}"/>
              </a:ext>
            </a:extLst>
          </p:cNvPr>
          <p:cNvCxnSpPr>
            <a:cxnSpLocks/>
          </p:cNvCxnSpPr>
          <p:nvPr/>
        </p:nvCxnSpPr>
        <p:spPr>
          <a:xfrm flipH="1">
            <a:off x="5821378" y="3259778"/>
            <a:ext cx="549247" cy="45655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6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7" grpId="0" animBg="1"/>
      <p:bldP spid="21" grpId="0"/>
      <p:bldP spid="9" grpId="0" animBg="1"/>
      <p:bldP spid="10" grpId="0" animBg="1"/>
      <p:bldP spid="30" grpId="0"/>
      <p:bldP spid="32" grpId="0" animBg="1"/>
      <p:bldP spid="35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29A5617-31FD-4153-A9A5-0198AB5DE728}"/>
              </a:ext>
            </a:extLst>
          </p:cNvPr>
          <p:cNvSpPr/>
          <p:nvPr/>
        </p:nvSpPr>
        <p:spPr>
          <a:xfrm>
            <a:off x="354230" y="472438"/>
            <a:ext cx="11620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ifTrue</a:t>
            </a:r>
            <a:r>
              <a:rPr lang="en-US" sz="2400" dirty="0">
                <a:latin typeface="Consolas" panose="020B0609020204030204" pitchFamily="49" charset="0"/>
              </a:rPr>
              <a:t>: ['Gas'] </a:t>
            </a:r>
            <a:r>
              <a:rPr lang="en-US" sz="2400" dirty="0" err="1">
                <a:latin typeface="Consolas" panose="020B0609020204030204" pitchFamily="49" charset="0"/>
              </a:rPr>
              <a:t>ifFalse</a:t>
            </a:r>
            <a:r>
              <a:rPr lang="en-US" sz="2400" dirty="0">
                <a:latin typeface="Consolas" panose="020B0609020204030204" pitchFamily="49" charset="0"/>
              </a:rPr>
              <a:t>: ['Liquid'].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DB7E54-4243-4D03-AE8C-A9EE88E67B4F}"/>
              </a:ext>
            </a:extLst>
          </p:cNvPr>
          <p:cNvCxnSpPr>
            <a:cxnSpLocks/>
          </p:cNvCxnSpPr>
          <p:nvPr/>
        </p:nvCxnSpPr>
        <p:spPr>
          <a:xfrm flipV="1">
            <a:off x="1628701" y="934103"/>
            <a:ext cx="2626427" cy="79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01079B2-2B6B-41AA-BD13-82B6399B9FD0}"/>
              </a:ext>
            </a:extLst>
          </p:cNvPr>
          <p:cNvSpPr txBox="1"/>
          <p:nvPr/>
        </p:nvSpPr>
        <p:spPr>
          <a:xfrm>
            <a:off x="1969964" y="1101088"/>
            <a:ext cx="3162427" cy="4616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Passed to </a:t>
            </a:r>
            <a:r>
              <a:rPr lang="en-US" sz="2400" dirty="0">
                <a:solidFill>
                  <a:schemeClr val="accent1"/>
                </a:solidFill>
              </a:rPr>
              <a:t>false</a:t>
            </a:r>
            <a:r>
              <a:rPr lang="en-US" sz="2400" dirty="0"/>
              <a:t> object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2BCB89-DF0B-4EA5-A59F-FC5FC171E508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1266564" y="942095"/>
            <a:ext cx="703400" cy="3898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6CF3730-9D73-4B86-BA61-6DA4D15D0F23}"/>
              </a:ext>
            </a:extLst>
          </p:cNvPr>
          <p:cNvSpPr/>
          <p:nvPr/>
        </p:nvSpPr>
        <p:spPr>
          <a:xfrm>
            <a:off x="354229" y="2367696"/>
            <a:ext cx="11620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'Liquid'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FE0067-71AF-4A04-A3B1-57F420F8551E}"/>
              </a:ext>
            </a:extLst>
          </p:cNvPr>
          <p:cNvSpPr/>
          <p:nvPr/>
        </p:nvSpPr>
        <p:spPr>
          <a:xfrm>
            <a:off x="1824098" y="3724345"/>
            <a:ext cx="86811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Finally, when all the message passes have been evaluated, we’re left with </a:t>
            </a:r>
            <a:r>
              <a:rPr lang="en-US" sz="3200" dirty="0">
                <a:latin typeface="Consolas" panose="020B0609020204030204" pitchFamily="49" charset="0"/>
              </a:rPr>
              <a:t>'Liquid'</a:t>
            </a:r>
          </a:p>
        </p:txBody>
      </p:sp>
    </p:spTree>
    <p:extLst>
      <p:ext uri="{BB962C8B-B14F-4D97-AF65-F5344CB8AC3E}">
        <p14:creationId xmlns:p14="http://schemas.microsoft.com/office/powerpoint/2010/main" val="319589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ferris wh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358195">
            <a:off x="7161272" y="623259"/>
            <a:ext cx="4546959" cy="1288912"/>
          </a:xfr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accent6"/>
                </a:solidFill>
                <a:latin typeface="+mn-lt"/>
              </a:rPr>
              <a:t>Repetition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50416" y="6320900"/>
            <a:ext cx="3240350" cy="887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486400" y="6320900"/>
            <a:ext cx="3240350" cy="887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90766" y="6068169"/>
            <a:ext cx="1695634" cy="52322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Condition</a:t>
            </a:r>
          </a:p>
        </p:txBody>
      </p:sp>
      <p:sp>
        <p:nvSpPr>
          <p:cNvPr id="10" name="Arc 9"/>
          <p:cNvSpPr/>
          <p:nvPr/>
        </p:nvSpPr>
        <p:spPr>
          <a:xfrm rot="20546616">
            <a:off x="1823046" y="384126"/>
            <a:ext cx="4707867" cy="6261936"/>
          </a:xfrm>
          <a:prstGeom prst="arc">
            <a:avLst>
              <a:gd name="adj1" fmla="val 9953773"/>
              <a:gd name="adj2" fmla="val 4900775"/>
            </a:avLst>
          </a:prstGeom>
          <a:ln w="762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724797-A794-4221-938E-C59BA163CA7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FB48CCA-0AC3-45AC-804B-75EB0D9B1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Regarding Deadlines</a:t>
            </a:r>
            <a:endParaRPr lang="en-US" sz="28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5688-EDF6-4B3F-89A4-7CA7F2FA55EB}"/>
              </a:ext>
            </a:extLst>
          </p:cNvPr>
          <p:cNvSpPr txBox="1"/>
          <p:nvPr/>
        </p:nvSpPr>
        <p:spPr>
          <a:xfrm>
            <a:off x="3398982" y="1767395"/>
            <a:ext cx="5394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From the CMF: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FE9109-8059-4083-995C-989E3EB71476}"/>
              </a:ext>
            </a:extLst>
          </p:cNvPr>
          <p:cNvSpPr/>
          <p:nvPr/>
        </p:nvSpPr>
        <p:spPr>
          <a:xfrm>
            <a:off x="1791854" y="2587665"/>
            <a:ext cx="8793019" cy="159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en-US" sz="2400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 Submissions</a:t>
            </a:r>
            <a:endParaRPr lang="en-US" sz="2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Late submissions will be penalized at a rate of 2</a:t>
            </a:r>
            <a:r>
              <a:rPr lang="en-US" sz="2400" i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%, where n is the number of days late. One day late is a 2% penalty, two days 4%, three days 8%, four days 16%, and so on.</a:t>
            </a:r>
            <a:endParaRPr lang="en-US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DB07E-01BA-496D-A810-3C6ED7D85089}"/>
              </a:ext>
            </a:extLst>
          </p:cNvPr>
          <p:cNvSpPr txBox="1"/>
          <p:nvPr/>
        </p:nvSpPr>
        <p:spPr>
          <a:xfrm>
            <a:off x="1791854" y="4618760"/>
            <a:ext cx="899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penalty for a couple days late is small, but it ramps up quickly.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despair if you miss the due date by a day or two, it has very little effect.</a:t>
            </a:r>
          </a:p>
        </p:txBody>
      </p:sp>
    </p:spTree>
    <p:extLst>
      <p:ext uri="{BB962C8B-B14F-4D97-AF65-F5344CB8AC3E}">
        <p14:creationId xmlns:p14="http://schemas.microsoft.com/office/powerpoint/2010/main" val="351999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C9AF5-4A17-44B9-9043-FA11330E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1"/>
            <a:ext cx="10515600" cy="5017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5B1486-B03A-4C01-8E14-A5CDD2DA1993}"/>
              </a:ext>
            </a:extLst>
          </p:cNvPr>
          <p:cNvSpPr/>
          <p:nvPr/>
        </p:nvSpPr>
        <p:spPr>
          <a:xfrm>
            <a:off x="838200" y="4131817"/>
            <a:ext cx="4518891" cy="150220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E38015-A5E0-40AD-9797-DBB9C0833CB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Repetition Using Messages &amp; Blocks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0C7F4B-3D46-4950-B034-8DABBBBF2ED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E695A5-A990-441C-B38E-08E562E972CA}"/>
              </a:ext>
            </a:extLst>
          </p:cNvPr>
          <p:cNvSpPr txBox="1"/>
          <p:nvPr/>
        </p:nvSpPr>
        <p:spPr>
          <a:xfrm>
            <a:off x="5597235" y="4845974"/>
            <a:ext cx="5996709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What messages are sent to what objects?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whileTrue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message sent to block object with another block as an argument</a:t>
            </a:r>
          </a:p>
        </p:txBody>
      </p:sp>
    </p:spTree>
    <p:extLst>
      <p:ext uri="{BB962C8B-B14F-4D97-AF65-F5344CB8AC3E}">
        <p14:creationId xmlns:p14="http://schemas.microsoft.com/office/powerpoint/2010/main" val="14790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CFE0CA-195B-4545-9A72-3AFDB05743E0}"/>
              </a:ext>
            </a:extLst>
          </p:cNvPr>
          <p:cNvSpPr/>
          <p:nvPr/>
        </p:nvSpPr>
        <p:spPr>
          <a:xfrm>
            <a:off x="1170373" y="1942853"/>
            <a:ext cx="98512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nsolas" panose="020B0609020204030204" pitchFamily="49" charset="0"/>
              </a:rPr>
              <a:t>[x &gt; 0] </a:t>
            </a:r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whileTrue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sz="2800" b="1" dirty="0">
                <a:latin typeface="Consolas" panose="020B0609020204030204" pitchFamily="49" charset="0"/>
              </a:rPr>
              <a:t> [ x := x - 1. y := y + 2. ].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45560-0F07-4D05-B656-59656F3AF0A9}"/>
              </a:ext>
            </a:extLst>
          </p:cNvPr>
          <p:cNvSpPr txBox="1"/>
          <p:nvPr/>
        </p:nvSpPr>
        <p:spPr>
          <a:xfrm>
            <a:off x="322555" y="3075061"/>
            <a:ext cx="11546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whileTrue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/>
              <a:t> message sent to block containing Boolean expression x &gt;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2C0A1-9EFD-427B-B8AF-B473F4E5C23C}"/>
              </a:ext>
            </a:extLst>
          </p:cNvPr>
          <p:cNvSpPr txBox="1"/>
          <p:nvPr/>
        </p:nvSpPr>
        <p:spPr>
          <a:xfrm>
            <a:off x="1808241" y="5047357"/>
            <a:ext cx="857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argument that accompanies the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whileTrue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/>
              <a:t> message is a block containing the code to be repeated.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9AD22-D333-44CF-942A-F0E6136FA6E7}"/>
              </a:ext>
            </a:extLst>
          </p:cNvPr>
          <p:cNvSpPr txBox="1"/>
          <p:nvPr/>
        </p:nvSpPr>
        <p:spPr>
          <a:xfrm>
            <a:off x="1307976" y="4061209"/>
            <a:ext cx="957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/>
              <a:t>BlockClosure</a:t>
            </a:r>
            <a:r>
              <a:rPr lang="en-US" sz="2400" dirty="0"/>
              <a:t> class understands the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whileTrue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/>
              <a:t> message.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31F39E-4C98-4B06-ABA9-2323B39C9284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Repetition Using Messages &amp; Blocks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9B82AD-6CBF-4FED-A525-681BB25D852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5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CE13D-3A51-436B-8F6F-3EFABB3E5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35"/>
          <a:stretch/>
        </p:blipFill>
        <p:spPr>
          <a:xfrm>
            <a:off x="32543" y="210199"/>
            <a:ext cx="12126913" cy="6437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B9CF7F-DCFD-4F7E-AB76-E02C06A6E07A}"/>
              </a:ext>
            </a:extLst>
          </p:cNvPr>
          <p:cNvSpPr txBox="1"/>
          <p:nvPr/>
        </p:nvSpPr>
        <p:spPr>
          <a:xfrm>
            <a:off x="7573818" y="5362533"/>
            <a:ext cx="38885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Recursive!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BAAAAD-D08C-4496-AD2A-383F82045EF8}"/>
              </a:ext>
            </a:extLst>
          </p:cNvPr>
          <p:cNvSpPr/>
          <p:nvPr/>
        </p:nvSpPr>
        <p:spPr>
          <a:xfrm>
            <a:off x="729673" y="5534818"/>
            <a:ext cx="6761017" cy="42487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C5865-7A47-479F-BD1E-7F9A0FB534B0}"/>
              </a:ext>
            </a:extLst>
          </p:cNvPr>
          <p:cNvSpPr txBox="1"/>
          <p:nvPr/>
        </p:nvSpPr>
        <p:spPr>
          <a:xfrm>
            <a:off x="480292" y="4089437"/>
            <a:ext cx="3805382" cy="12003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value message to </a:t>
            </a:r>
            <a:r>
              <a:rPr lang="en-US" sz="2400" b="1" dirty="0">
                <a:latin typeface="Consolas" panose="020B0609020204030204" pitchFamily="49" charset="0"/>
              </a:rPr>
              <a:t>self</a:t>
            </a:r>
            <a:r>
              <a:rPr lang="en-US" sz="2400" dirty="0"/>
              <a:t>, which executes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self</a:t>
            </a:r>
            <a:r>
              <a:rPr lang="en-US" sz="2400" dirty="0"/>
              <a:t> evaluates to a Bool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76FDC3E-254D-4EC3-B32C-308D73D7A0C3}"/>
              </a:ext>
            </a:extLst>
          </p:cNvPr>
          <p:cNvSpPr/>
          <p:nvPr/>
        </p:nvSpPr>
        <p:spPr>
          <a:xfrm rot="16200000">
            <a:off x="1055367" y="2595350"/>
            <a:ext cx="447746" cy="2078181"/>
          </a:xfrm>
          <a:prstGeom prst="leftBrace">
            <a:avLst>
              <a:gd name="adj1" fmla="val 31025"/>
              <a:gd name="adj2" fmla="val 50000"/>
            </a:avLst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439F3-F9DE-425D-BCB2-B7445CA60FF0}"/>
              </a:ext>
            </a:extLst>
          </p:cNvPr>
          <p:cNvSpPr txBox="1"/>
          <p:nvPr/>
        </p:nvSpPr>
        <p:spPr>
          <a:xfrm>
            <a:off x="-18473" y="2927281"/>
            <a:ext cx="1222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self</a:t>
            </a:r>
            <a:r>
              <a:rPr lang="en-US" sz="2800" b="1" dirty="0">
                <a:latin typeface="Consolas" panose="020B0609020204030204" pitchFamily="49" charset="0"/>
              </a:rPr>
              <a:t> value </a:t>
            </a:r>
            <a:r>
              <a:rPr lang="en-US" sz="2800" b="1" dirty="0" err="1">
                <a:latin typeface="Consolas" panose="020B0609020204030204" pitchFamily="49" charset="0"/>
              </a:rPr>
              <a:t>ifTrue</a:t>
            </a:r>
            <a:r>
              <a:rPr lang="en-US" sz="2800" b="1" dirty="0">
                <a:latin typeface="Consolas" panose="020B0609020204030204" pitchFamily="49" charset="0"/>
              </a:rPr>
              <a:t>: [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aBlock</a:t>
            </a:r>
            <a:r>
              <a:rPr lang="en-US" sz="2800" b="1" dirty="0">
                <a:latin typeface="Consolas" panose="020B0609020204030204" pitchFamily="49" charset="0"/>
              </a:rPr>
              <a:t> value.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self</a:t>
            </a:r>
            <a:r>
              <a:rPr lang="en-US" sz="2800" b="1" dirty="0"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latin typeface="Consolas" panose="020B0609020204030204" pitchFamily="49" charset="0"/>
              </a:rPr>
              <a:t>whileTrue</a:t>
            </a:r>
            <a:r>
              <a:rPr lang="en-US" sz="2800" b="1" dirty="0">
                <a:latin typeface="Consolas" panose="020B0609020204030204" pitchFamily="49" charset="0"/>
              </a:rPr>
              <a:t>: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aBlock</a:t>
            </a:r>
            <a:r>
              <a:rPr lang="en-US" sz="2800" b="1" dirty="0">
                <a:latin typeface="Consolas" panose="020B0609020204030204" pitchFamily="49" charset="0"/>
              </a:rPr>
              <a:t>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3012F-C98A-4A21-A3E9-3A063EF2B293}"/>
              </a:ext>
            </a:extLst>
          </p:cNvPr>
          <p:cNvSpPr txBox="1"/>
          <p:nvPr/>
        </p:nvSpPr>
        <p:spPr>
          <a:xfrm>
            <a:off x="480293" y="1016642"/>
            <a:ext cx="4710545" cy="8309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</a:t>
            </a:r>
            <a:r>
              <a:rPr lang="en-US" sz="2400" dirty="0" err="1"/>
              <a:t>ifTrue</a:t>
            </a:r>
            <a:r>
              <a:rPr lang="en-US" sz="2400" dirty="0"/>
              <a:t>: message to Boolean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Argument is a Block object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77A4E-838F-4ED1-993C-6C82D5AD2E3F}"/>
              </a:ext>
            </a:extLst>
          </p:cNvPr>
          <p:cNvCxnSpPr>
            <a:cxnSpLocks/>
          </p:cNvCxnSpPr>
          <p:nvPr/>
        </p:nvCxnSpPr>
        <p:spPr>
          <a:xfrm flipH="1">
            <a:off x="3177309" y="1847639"/>
            <a:ext cx="9236" cy="109716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30B5A2-6F46-45B7-8D27-ECEE1A8D0648}"/>
              </a:ext>
            </a:extLst>
          </p:cNvPr>
          <p:cNvSpPr txBox="1"/>
          <p:nvPr/>
        </p:nvSpPr>
        <p:spPr>
          <a:xfrm>
            <a:off x="5001494" y="4089437"/>
            <a:ext cx="5463306" cy="120032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aBlock</a:t>
            </a:r>
            <a:r>
              <a:rPr lang="en-US" sz="2400" dirty="0"/>
              <a:t> is the input argument first passed with the </a:t>
            </a:r>
            <a:r>
              <a:rPr lang="en-US" sz="2400" b="1" dirty="0" err="1">
                <a:latin typeface="Consolas" panose="020B0609020204030204" pitchFamily="49" charset="0"/>
              </a:rPr>
              <a:t>whileTrue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execute it once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E37404E-B8F9-42CF-9387-765C6BBD636A}"/>
              </a:ext>
            </a:extLst>
          </p:cNvPr>
          <p:cNvSpPr/>
          <p:nvPr/>
        </p:nvSpPr>
        <p:spPr>
          <a:xfrm rot="5400000">
            <a:off x="5468035" y="2315950"/>
            <a:ext cx="447747" cy="2636982"/>
          </a:xfrm>
          <a:prstGeom prst="rightBrace">
            <a:avLst>
              <a:gd name="adj1" fmla="val 37745"/>
              <a:gd name="adj2" fmla="val 36690"/>
            </a:avLst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6F4D2-B376-496F-9501-8C6FD3324122}"/>
              </a:ext>
            </a:extLst>
          </p:cNvPr>
          <p:cNvSpPr txBox="1"/>
          <p:nvPr/>
        </p:nvSpPr>
        <p:spPr>
          <a:xfrm>
            <a:off x="7250546" y="1016642"/>
            <a:ext cx="4073238" cy="12003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Finally, send </a:t>
            </a:r>
            <a:r>
              <a:rPr lang="en-US" sz="2400" b="1" dirty="0" err="1">
                <a:latin typeface="Consolas" panose="020B0609020204030204" pitchFamily="49" charset="0"/>
              </a:rPr>
              <a:t>whileTrue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once more to the same block, with the same argument.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B6A442E-8916-4597-8707-5E016C0A4FEE}"/>
              </a:ext>
            </a:extLst>
          </p:cNvPr>
          <p:cNvSpPr/>
          <p:nvPr/>
        </p:nvSpPr>
        <p:spPr>
          <a:xfrm rot="5400000">
            <a:off x="9096076" y="514006"/>
            <a:ext cx="498766" cy="4399992"/>
          </a:xfrm>
          <a:prstGeom prst="leftBrace">
            <a:avLst>
              <a:gd name="adj1" fmla="val 30555"/>
              <a:gd name="adj2" fmla="val 50000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6" grpId="0" animBg="1"/>
      <p:bldP spid="9" grpId="0" build="p" animBg="1"/>
      <p:bldP spid="12" grpId="0" build="p" animBg="1"/>
      <p:bldP spid="13" grpId="0" animBg="1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1DEF2C-37A8-423D-AE23-D2C827DE3089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Repetition Using Messages &amp; Blocks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9E933B-693B-4EA2-9A91-1967494D230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9812F9-35CE-4093-A35B-F6677524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5017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3D51D-F6A9-4F5E-9EB1-FF4B2A48ECBB}"/>
              </a:ext>
            </a:extLst>
          </p:cNvPr>
          <p:cNvSpPr txBox="1"/>
          <p:nvPr/>
        </p:nvSpPr>
        <p:spPr>
          <a:xfrm>
            <a:off x="2780146" y="2687782"/>
            <a:ext cx="3509818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Much like selection, there are many options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344D62-BB94-454B-867C-B36EBDB4A723}"/>
              </a:ext>
            </a:extLst>
          </p:cNvPr>
          <p:cNvSpPr/>
          <p:nvPr/>
        </p:nvSpPr>
        <p:spPr>
          <a:xfrm>
            <a:off x="985976" y="4239488"/>
            <a:ext cx="2680860" cy="36021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FCCA5C-83DA-41B8-9CD9-640F81420E8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timesRepeat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6D2DA2-0303-4A90-905D-71A8EDFE1EE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572420C-D87A-4613-9D2E-3B079102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5017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1FBEF-F68B-4894-8B99-13273FE08DA0}"/>
              </a:ext>
            </a:extLst>
          </p:cNvPr>
          <p:cNvSpPr txBox="1"/>
          <p:nvPr/>
        </p:nvSpPr>
        <p:spPr>
          <a:xfrm>
            <a:off x="3020292" y="5430982"/>
            <a:ext cx="6807200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timesRepeat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is passed to a regular old integer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Argument is a block object (loop body)</a:t>
            </a:r>
          </a:p>
        </p:txBody>
      </p:sp>
    </p:spTree>
    <p:extLst>
      <p:ext uri="{BB962C8B-B14F-4D97-AF65-F5344CB8AC3E}">
        <p14:creationId xmlns:p14="http://schemas.microsoft.com/office/powerpoint/2010/main" val="73949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B2FB0-7796-415C-806E-6D24043E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1" y="415846"/>
            <a:ext cx="11162218" cy="6026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F3741-7760-4741-AA80-93E6FAF85437}"/>
              </a:ext>
            </a:extLst>
          </p:cNvPr>
          <p:cNvSpPr txBox="1"/>
          <p:nvPr/>
        </p:nvSpPr>
        <p:spPr>
          <a:xfrm>
            <a:off x="4414982" y="4267200"/>
            <a:ext cx="3879273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Consolas" panose="020B0609020204030204" pitchFamily="49" charset="0"/>
              </a:rPr>
              <a:t>timesRepeat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is just a wrapper for </a:t>
            </a:r>
            <a:r>
              <a:rPr lang="en-US" sz="2400" b="1" dirty="0" err="1">
                <a:latin typeface="Consolas" panose="020B0609020204030204" pitchFamily="49" charset="0"/>
              </a:rPr>
              <a:t>whileTrue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5406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26B442-D3EB-40E8-A95A-9CAA4F64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3654"/>
            <a:ext cx="10515600" cy="50179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8CD3E1-7F85-4BD2-BD1A-1E8CDD672F0D}"/>
              </a:ext>
            </a:extLst>
          </p:cNvPr>
          <p:cNvSpPr/>
          <p:nvPr/>
        </p:nvSpPr>
        <p:spPr>
          <a:xfrm>
            <a:off x="936998" y="4209629"/>
            <a:ext cx="4401620" cy="123982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21CBA-2F5C-47AE-9D9C-07B64E318A76}"/>
              </a:ext>
            </a:extLst>
          </p:cNvPr>
          <p:cNvSpPr txBox="1"/>
          <p:nvPr/>
        </p:nvSpPr>
        <p:spPr>
          <a:xfrm>
            <a:off x="3137808" y="3000064"/>
            <a:ext cx="3148796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is our loop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used in the “body” of the loop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996702-4F74-4801-BB2D-05E0DE76686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For-loop equivalent - </a:t>
            </a:r>
            <a:r>
              <a:rPr lang="en-US" sz="4000" b="1" dirty="0" err="1">
                <a:latin typeface="Consolas" panose="020B0609020204030204" pitchFamily="49" charset="0"/>
              </a:rPr>
              <a:t>to:do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22D97E-4EBD-4240-9E9F-157D2D3F13A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9897CE-8B1D-41F0-AA53-25CA159F79CD}"/>
              </a:ext>
            </a:extLst>
          </p:cNvPr>
          <p:cNvSpPr txBox="1"/>
          <p:nvPr/>
        </p:nvSpPr>
        <p:spPr>
          <a:xfrm>
            <a:off x="6489804" y="5412510"/>
            <a:ext cx="5452814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to:do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message passed to an integer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arguments – ending index and block representing loop body.</a:t>
            </a:r>
          </a:p>
        </p:txBody>
      </p:sp>
    </p:spTree>
    <p:extLst>
      <p:ext uri="{BB962C8B-B14F-4D97-AF65-F5344CB8AC3E}">
        <p14:creationId xmlns:p14="http://schemas.microsoft.com/office/powerpoint/2010/main" val="5643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animBg="1"/>
      <p:bldP spid="9" grpId="0" build="p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9A5AA9-AAFA-4E89-861D-2178C810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1" y="405899"/>
            <a:ext cx="11162218" cy="6046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BA72B-D84E-48F5-AB57-B124527583D5}"/>
              </a:ext>
            </a:extLst>
          </p:cNvPr>
          <p:cNvSpPr txBox="1"/>
          <p:nvPr/>
        </p:nvSpPr>
        <p:spPr>
          <a:xfrm>
            <a:off x="5209310" y="4267200"/>
            <a:ext cx="4645890" cy="1569660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 as </a:t>
            </a:r>
            <a:r>
              <a:rPr lang="en-US" sz="2400" b="1" dirty="0" err="1">
                <a:latin typeface="Consolas" panose="020B0609020204030204" pitchFamily="49" charset="0"/>
              </a:rPr>
              <a:t>timesRepeat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, just a wrapper for </a:t>
            </a:r>
            <a:r>
              <a:rPr lang="en-US" sz="2400" b="1" dirty="0" err="1">
                <a:latin typeface="Consolas" panose="020B0609020204030204" pitchFamily="49" charset="0"/>
              </a:rPr>
              <a:t>whileTrue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Why is this implemented under </a:t>
            </a:r>
            <a:r>
              <a:rPr lang="en-US" sz="2400" b="1" i="1" dirty="0"/>
              <a:t>Number</a:t>
            </a:r>
            <a:r>
              <a:rPr lang="en-US" sz="2400" i="1" dirty="0"/>
              <a:t>, and not </a:t>
            </a:r>
            <a:r>
              <a:rPr lang="en-US" sz="2400" b="1" i="1" dirty="0"/>
              <a:t>Integer</a:t>
            </a:r>
            <a:r>
              <a:rPr lang="en-US" sz="2400" i="1" dirty="0"/>
              <a:t>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0E1362-3329-4D09-B687-AE9C450487D1}"/>
              </a:ext>
            </a:extLst>
          </p:cNvPr>
          <p:cNvSpPr/>
          <p:nvPr/>
        </p:nvSpPr>
        <p:spPr>
          <a:xfrm>
            <a:off x="3278909" y="1219199"/>
            <a:ext cx="2641600" cy="44334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9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F03397-5C51-496B-AC9B-DDE174FA6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150"/>
            <a:ext cx="10515600" cy="50062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F397A7-9697-4E05-8424-C87376BD20EA}"/>
              </a:ext>
            </a:extLst>
          </p:cNvPr>
          <p:cNvSpPr/>
          <p:nvPr/>
        </p:nvSpPr>
        <p:spPr>
          <a:xfrm>
            <a:off x="949031" y="3480604"/>
            <a:ext cx="3133442" cy="375082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744E80-02E7-44AA-B8DB-FCDDD55EE480}"/>
              </a:ext>
            </a:extLst>
          </p:cNvPr>
          <p:cNvSpPr/>
          <p:nvPr/>
        </p:nvSpPr>
        <p:spPr>
          <a:xfrm>
            <a:off x="949032" y="4219977"/>
            <a:ext cx="3253514" cy="375082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9D869F-0676-4671-AC76-874A037E308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Iterate Over Arrays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27574E-F9A6-4F52-B323-71D3732DD2D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E45DBD-762C-40EC-98F9-AFCA625843FA}"/>
              </a:ext>
            </a:extLst>
          </p:cNvPr>
          <p:cNvSpPr txBox="1"/>
          <p:nvPr/>
        </p:nvSpPr>
        <p:spPr>
          <a:xfrm>
            <a:off x="5273964" y="3546764"/>
            <a:ext cx="5301672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</a:t>
            </a:r>
            <a:r>
              <a:rPr lang="en-US" sz="2400" b="1" dirty="0">
                <a:latin typeface="Consolas" panose="020B0609020204030204" pitchFamily="49" charset="0"/>
              </a:rPr>
              <a:t>do:</a:t>
            </a:r>
            <a:r>
              <a:rPr lang="en-US" sz="2400" dirty="0"/>
              <a:t> message to an array object with block as argument.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Block argument is each array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works with other collections</a:t>
            </a:r>
          </a:p>
        </p:txBody>
      </p:sp>
    </p:spTree>
    <p:extLst>
      <p:ext uri="{BB962C8B-B14F-4D97-AF65-F5344CB8AC3E}">
        <p14:creationId xmlns:p14="http://schemas.microsoft.com/office/powerpoint/2010/main" val="28756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E7E2-2EB1-4DDC-84FC-DB143C681C39}"/>
              </a:ext>
            </a:extLst>
          </p:cNvPr>
          <p:cNvSpPr txBox="1">
            <a:spLocks/>
          </p:cNvSpPr>
          <p:nvPr/>
        </p:nvSpPr>
        <p:spPr>
          <a:xfrm>
            <a:off x="884068" y="837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+mn-lt"/>
              </a:rPr>
              <a:t>Any Questions?</a:t>
            </a:r>
          </a:p>
        </p:txBody>
      </p:sp>
      <p:pic>
        <p:nvPicPr>
          <p:cNvPr id="2050" name="Picture 2" descr="Image result for question button">
            <a:extLst>
              <a:ext uri="{FF2B5EF4-FFF2-40B4-BE49-F238E27FC236}">
                <a16:creationId xmlns:a16="http://schemas.microsoft.com/office/drawing/2014/main" id="{4CD38008-5E57-4BAD-BB3D-090D0E5F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05" y="1821958"/>
            <a:ext cx="40481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90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0B01AA-831B-4160-A53B-9EB9918F1FEB}"/>
              </a:ext>
            </a:extLst>
          </p:cNvPr>
          <p:cNvSpPr txBox="1"/>
          <p:nvPr/>
        </p:nvSpPr>
        <p:spPr>
          <a:xfrm>
            <a:off x="109493" y="1678204"/>
            <a:ext cx="8504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Other Smalltalk Collections</a:t>
            </a:r>
          </a:p>
        </p:txBody>
      </p:sp>
      <p:pic>
        <p:nvPicPr>
          <p:cNvPr id="1026" name="Picture 2" descr="Image result for bottle cap collection">
            <a:extLst>
              <a:ext uri="{FF2B5EF4-FFF2-40B4-BE49-F238E27FC236}">
                <a16:creationId xmlns:a16="http://schemas.microsoft.com/office/drawing/2014/main" id="{58A9AF53-1EE3-441A-925D-6D00DFE2B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681" y="495829"/>
            <a:ext cx="4113320" cy="636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058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E142F2-D1D6-4448-B054-001C0DDB24E8}"/>
              </a:ext>
            </a:extLst>
          </p:cNvPr>
          <p:cNvSpPr txBox="1"/>
          <p:nvPr/>
        </p:nvSpPr>
        <p:spPr>
          <a:xfrm>
            <a:off x="1990076" y="1305018"/>
            <a:ext cx="821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We’ve seen arrays.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734E5-98C3-4B53-B8A3-459959752183}"/>
              </a:ext>
            </a:extLst>
          </p:cNvPr>
          <p:cNvSpPr txBox="1"/>
          <p:nvPr/>
        </p:nvSpPr>
        <p:spPr>
          <a:xfrm>
            <a:off x="1350144" y="2478350"/>
            <a:ext cx="9491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Java, we have things like </a:t>
            </a:r>
            <a:r>
              <a:rPr lang="en-US" sz="3600" dirty="0" err="1"/>
              <a:t>ArrayLists</a:t>
            </a:r>
            <a:r>
              <a:rPr lang="en-US" sz="3600" dirty="0"/>
              <a:t>, Vectors, </a:t>
            </a:r>
            <a:r>
              <a:rPr lang="en-US" sz="3600" dirty="0" err="1"/>
              <a:t>LinkedLists</a:t>
            </a:r>
            <a:r>
              <a:rPr lang="en-US" sz="3600" dirty="0"/>
              <a:t>, </a:t>
            </a:r>
            <a:r>
              <a:rPr lang="en-US" sz="3600" dirty="0" err="1"/>
              <a:t>PriorityQueues</a:t>
            </a:r>
            <a:r>
              <a:rPr lang="en-US" sz="3600" dirty="0"/>
              <a:t>, and so 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5243D-CC86-4094-88AA-6E9B0B811AD2}"/>
              </a:ext>
            </a:extLst>
          </p:cNvPr>
          <p:cNvSpPr txBox="1"/>
          <p:nvPr/>
        </p:nvSpPr>
        <p:spPr>
          <a:xfrm>
            <a:off x="1990075" y="4205680"/>
            <a:ext cx="821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about Smalltalk?</a:t>
            </a:r>
          </a:p>
        </p:txBody>
      </p:sp>
    </p:spTree>
    <p:extLst>
      <p:ext uri="{BB962C8B-B14F-4D97-AF65-F5344CB8AC3E}">
        <p14:creationId xmlns:p14="http://schemas.microsoft.com/office/powerpoint/2010/main" val="280337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ctionary smalltalk">
            <a:extLst>
              <a:ext uri="{FF2B5EF4-FFF2-40B4-BE49-F238E27FC236}">
                <a16:creationId xmlns:a16="http://schemas.microsoft.com/office/drawing/2014/main" id="{83B6C4BD-B4AD-4145-9A2B-5800413F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08" y="284892"/>
            <a:ext cx="10285412" cy="60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387FD-0F1E-448A-9287-DDBF2E471766}"/>
              </a:ext>
            </a:extLst>
          </p:cNvPr>
          <p:cNvSpPr txBox="1"/>
          <p:nvPr/>
        </p:nvSpPr>
        <p:spPr>
          <a:xfrm>
            <a:off x="508001" y="497328"/>
            <a:ext cx="227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A selection:</a:t>
            </a:r>
          </a:p>
        </p:txBody>
      </p:sp>
    </p:spTree>
    <p:extLst>
      <p:ext uri="{BB962C8B-B14F-4D97-AF65-F5344CB8AC3E}">
        <p14:creationId xmlns:p14="http://schemas.microsoft.com/office/powerpoint/2010/main" val="3646016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708195-D5A0-4710-8269-2E4F97E1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4993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EE37B-D9DE-40B8-A256-5ACCA217ED3A}"/>
              </a:ext>
            </a:extLst>
          </p:cNvPr>
          <p:cNvSpPr txBox="1"/>
          <p:nvPr/>
        </p:nvSpPr>
        <p:spPr>
          <a:xfrm rot="21422147">
            <a:off x="474192" y="1913561"/>
            <a:ext cx="3950026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Similar to Java </a:t>
            </a:r>
            <a:r>
              <a:rPr lang="en-US" sz="2400" dirty="0" err="1"/>
              <a:t>ArrayList</a:t>
            </a:r>
            <a:r>
              <a:rPr lang="en-US" sz="2400" dirty="0"/>
              <a:t>. Acts as an expandable Array.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68C71-8F98-43B8-920D-1F15BD1A8E4F}"/>
              </a:ext>
            </a:extLst>
          </p:cNvPr>
          <p:cNvSpPr txBox="1"/>
          <p:nvPr/>
        </p:nvSpPr>
        <p:spPr>
          <a:xfrm>
            <a:off x="6516994" y="3840973"/>
            <a:ext cx="5104660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initialize as empty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 with some initial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heterogeneous!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Transcript knows how to print them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C93725-CC47-4F91-852D-E6D27BC52ED8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</a:t>
            </a:r>
            <a:endParaRPr lang="en-US" sz="4000" b="1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8427DC-6DC4-4450-B9B6-8FACD70A9F6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8A12A-8178-45C6-9CE8-FB67059B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4993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43F14B-B034-49AC-A2F2-683FC5C53D6F}"/>
              </a:ext>
            </a:extLst>
          </p:cNvPr>
          <p:cNvSpPr txBox="1"/>
          <p:nvPr/>
        </p:nvSpPr>
        <p:spPr>
          <a:xfrm>
            <a:off x="5290195" y="3723600"/>
            <a:ext cx="4989877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message </a:t>
            </a:r>
            <a:r>
              <a:rPr lang="en-US" sz="2400" b="1" dirty="0">
                <a:latin typeface="Consolas" panose="020B0609020204030204" pitchFamily="49" charset="0"/>
              </a:rPr>
              <a:t>add:</a:t>
            </a:r>
            <a:r>
              <a:rPr lang="en-US" sz="2400" dirty="0"/>
              <a:t> to an </a:t>
            </a:r>
            <a:r>
              <a:rPr lang="en-US" sz="2400" dirty="0" err="1"/>
              <a:t>OrderedCollection</a:t>
            </a:r>
            <a:r>
              <a:rPr lang="en-US" sz="2400" dirty="0"/>
              <a:t>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Argument is the object to append.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we cascade several adds.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6549B6-12D5-4426-B894-15376A87FF4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Collection: </a:t>
            </a:r>
            <a:r>
              <a:rPr lang="en-US" sz="4000" dirty="0">
                <a:latin typeface="+mn-lt"/>
              </a:rPr>
              <a:t>Add Elements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04E11-F498-466D-9D05-7E15C3FE6A9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AEBEC1-984F-4A90-B79E-AF356DDD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4993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66C2DF-885D-4457-ACB2-094E4128A16C}"/>
              </a:ext>
            </a:extLst>
          </p:cNvPr>
          <p:cNvSpPr txBox="1"/>
          <p:nvPr/>
        </p:nvSpPr>
        <p:spPr>
          <a:xfrm>
            <a:off x="4776182" y="3989208"/>
            <a:ext cx="534435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we can add a whole array!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Arrays are objects, just like integers.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5E3CC8-D071-46B8-A3BB-A71C4C72B26C}"/>
              </a:ext>
            </a:extLst>
          </p:cNvPr>
          <p:cNvCxnSpPr>
            <a:cxnSpLocks/>
          </p:cNvCxnSpPr>
          <p:nvPr/>
        </p:nvCxnSpPr>
        <p:spPr>
          <a:xfrm flipV="1">
            <a:off x="9058991" y="2983345"/>
            <a:ext cx="0" cy="100586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2C5514-755F-4958-9D33-5668F269AF8E}"/>
              </a:ext>
            </a:extLst>
          </p:cNvPr>
          <p:cNvCxnSpPr>
            <a:cxnSpLocks/>
          </p:cNvCxnSpPr>
          <p:nvPr/>
        </p:nvCxnSpPr>
        <p:spPr>
          <a:xfrm flipH="1" flipV="1">
            <a:off x="3567340" y="4398599"/>
            <a:ext cx="1208842" cy="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04368A3-EEE4-48E3-81E7-0842E3C1B86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Collection: </a:t>
            </a:r>
            <a:r>
              <a:rPr lang="en-US" sz="4000" dirty="0">
                <a:latin typeface="+mn-lt"/>
              </a:rPr>
              <a:t>Add Elements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2D0086-9EDF-4054-B0CF-25778DA52B1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35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46511-E96E-4E28-883A-83E1435B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499329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9B88A3-EFB0-49AE-B371-71540ECAAFAE}"/>
              </a:ext>
            </a:extLst>
          </p:cNvPr>
          <p:cNvSpPr/>
          <p:nvPr/>
        </p:nvSpPr>
        <p:spPr>
          <a:xfrm>
            <a:off x="944485" y="5182346"/>
            <a:ext cx="2676169" cy="68358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BAF48-7C97-4DD5-B9E6-2E0565D90D13}"/>
              </a:ext>
            </a:extLst>
          </p:cNvPr>
          <p:cNvSpPr txBox="1"/>
          <p:nvPr/>
        </p:nvSpPr>
        <p:spPr>
          <a:xfrm>
            <a:off x="6596467" y="4067398"/>
            <a:ext cx="4872854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Notice! </a:t>
            </a:r>
            <a:r>
              <a:rPr lang="en-US" sz="2400" b="1" dirty="0" err="1">
                <a:latin typeface="Consolas" panose="020B0609020204030204" pitchFamily="49" charset="0"/>
              </a:rPr>
              <a:t>addAll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adds the </a:t>
            </a:r>
            <a:r>
              <a:rPr lang="en-US" sz="2400" i="1" dirty="0"/>
              <a:t>elements</a:t>
            </a:r>
            <a:r>
              <a:rPr lang="en-US" sz="2400" dirty="0"/>
              <a:t> of an array, </a:t>
            </a:r>
            <a:r>
              <a:rPr lang="en-US" sz="2400" b="1" dirty="0"/>
              <a:t>not</a:t>
            </a:r>
            <a:r>
              <a:rPr lang="en-US" sz="2400" dirty="0"/>
              <a:t> the array itself.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964964E-3480-478F-9BC0-F09EA8753A88}"/>
              </a:ext>
            </a:extLst>
          </p:cNvPr>
          <p:cNvSpPr/>
          <p:nvPr/>
        </p:nvSpPr>
        <p:spPr>
          <a:xfrm rot="5400000">
            <a:off x="9651710" y="3372159"/>
            <a:ext cx="337352" cy="563731"/>
          </a:xfrm>
          <a:prstGeom prst="rightBrace">
            <a:avLst>
              <a:gd name="adj1" fmla="val 30236"/>
              <a:gd name="adj2" fmla="val 50000"/>
            </a:avLst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56C7F-D5F8-4EB5-AC41-E4E4065AB21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Collection: </a:t>
            </a:r>
            <a:r>
              <a:rPr lang="en-US" sz="4000" dirty="0" err="1">
                <a:latin typeface="Consolas" panose="020B0609020204030204" pitchFamily="49" charset="0"/>
              </a:rPr>
              <a:t>at:put</a:t>
            </a:r>
            <a:r>
              <a:rPr lang="en-US" sz="4000" dirty="0">
                <a:latin typeface="Consolas" panose="020B0609020204030204" pitchFamily="49" charset="0"/>
              </a:rPr>
              <a:t>:</a:t>
            </a:r>
            <a:r>
              <a:rPr lang="en-US" sz="4000" dirty="0">
                <a:latin typeface="+mn-lt"/>
              </a:rPr>
              <a:t>, </a:t>
            </a:r>
            <a:r>
              <a:rPr lang="en-US" sz="4000" dirty="0" err="1">
                <a:latin typeface="Consolas" panose="020B0609020204030204" pitchFamily="49" charset="0"/>
              </a:rPr>
              <a:t>addAll</a:t>
            </a:r>
            <a:r>
              <a:rPr lang="en-US" sz="4000" dirty="0">
                <a:latin typeface="Consolas" panose="020B0609020204030204" pitchFamily="49" charset="0"/>
              </a:rPr>
              <a:t>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4FC581-D08D-40D8-A771-85EF2654EAC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94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A54140-D12C-4025-BE87-27845AE87D6C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Collection: </a:t>
            </a:r>
            <a:r>
              <a:rPr lang="en-US" sz="4000" dirty="0">
                <a:latin typeface="+mn-lt"/>
              </a:rPr>
              <a:t>Removing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19EDE3-53B2-4FF1-8CCF-28C118D6163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1121F5-9BD9-457D-ABBF-7F3F16D9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49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8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F44FB4-42BB-421E-B74F-847CAF8C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4993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4901D-EC98-40D4-8F6B-10CDEBC166A2}"/>
              </a:ext>
            </a:extLst>
          </p:cNvPr>
          <p:cNvSpPr txBox="1"/>
          <p:nvPr/>
        </p:nvSpPr>
        <p:spPr>
          <a:xfrm>
            <a:off x="5108427" y="4693139"/>
            <a:ext cx="5450889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values. Not indexes!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Runtime error if value doesn’t exist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FD9B87-0852-4968-8B21-0F2A40DD543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Collection: </a:t>
            </a:r>
            <a:r>
              <a:rPr lang="en-US" sz="4000" dirty="0">
                <a:latin typeface="+mn-lt"/>
              </a:rPr>
              <a:t>Removing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BEA6CC-CAB1-4FDD-9737-0D9D9313111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A1DE2E-0A3A-4470-923C-973A5396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499329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D04D904-B01A-4A22-93B2-F64A34B65418}"/>
              </a:ext>
            </a:extLst>
          </p:cNvPr>
          <p:cNvSpPr/>
          <p:nvPr/>
        </p:nvSpPr>
        <p:spPr>
          <a:xfrm>
            <a:off x="2930618" y="4450135"/>
            <a:ext cx="523783" cy="41725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F993F8-49AB-4D1A-A65B-5D63D3348CA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Collection: </a:t>
            </a:r>
            <a:r>
              <a:rPr lang="en-US" sz="4000" dirty="0">
                <a:latin typeface="+mn-lt"/>
              </a:rPr>
              <a:t>Removing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3FE54-9CA0-44B2-85FA-0E02240FAAE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B7BDA4-F989-4154-939B-317FB4A193FE}"/>
              </a:ext>
            </a:extLst>
          </p:cNvPr>
          <p:cNvCxnSpPr>
            <a:stCxn id="4" idx="7"/>
          </p:cNvCxnSpPr>
          <p:nvPr/>
        </p:nvCxnSpPr>
        <p:spPr>
          <a:xfrm flipV="1">
            <a:off x="3377695" y="3020291"/>
            <a:ext cx="1822378" cy="14909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36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188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3788153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7279F2-9A04-4B72-9639-06FE899B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412"/>
            <a:ext cx="10515600" cy="40535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8069659-9208-4929-8D4C-65921E514DD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Collection: </a:t>
            </a:r>
            <a:r>
              <a:rPr lang="en-US" sz="4000" dirty="0">
                <a:latin typeface="Consolas" panose="020B0609020204030204" pitchFamily="49" charset="0"/>
              </a:rPr>
              <a:t>select: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EA2685-E851-4410-B97D-272FEB5627C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0F265A-16F0-4029-876F-425B0BA18601}"/>
              </a:ext>
            </a:extLst>
          </p:cNvPr>
          <p:cNvSpPr txBox="1"/>
          <p:nvPr/>
        </p:nvSpPr>
        <p:spPr>
          <a:xfrm>
            <a:off x="5994402" y="3032033"/>
            <a:ext cx="5745016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collection based on some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 is a collection containing elements that pass condition.</a:t>
            </a:r>
          </a:p>
        </p:txBody>
      </p:sp>
    </p:spTree>
    <p:extLst>
      <p:ext uri="{BB962C8B-B14F-4D97-AF65-F5344CB8AC3E}">
        <p14:creationId xmlns:p14="http://schemas.microsoft.com/office/powerpoint/2010/main" val="642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07B28-8FD8-494F-A41A-CE777F1D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715"/>
            <a:ext cx="10515600" cy="4041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BEEF5E-BE9B-4B34-B45B-71D1216AC977}"/>
              </a:ext>
            </a:extLst>
          </p:cNvPr>
          <p:cNvSpPr txBox="1"/>
          <p:nvPr/>
        </p:nvSpPr>
        <p:spPr>
          <a:xfrm>
            <a:off x="5735784" y="3337998"/>
            <a:ext cx="5938980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collection based on some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 elements that pass the condition.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959B5D-6A7D-432D-8110-EEF126A054D2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Collection: </a:t>
            </a:r>
            <a:r>
              <a:rPr lang="en-US" sz="4000" dirty="0">
                <a:latin typeface="Consolas" panose="020B0609020204030204" pitchFamily="49" charset="0"/>
              </a:rPr>
              <a:t>reject: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1FB97A-037D-413E-9E21-97863DA1A78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2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954F2-927B-4FF9-82B7-59844B35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2810"/>
            <a:ext cx="10515600" cy="3913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F87BC-C95D-477D-8EA8-61DB4A2BC09D}"/>
              </a:ext>
            </a:extLst>
          </p:cNvPr>
          <p:cNvSpPr txBox="1"/>
          <p:nvPr/>
        </p:nvSpPr>
        <p:spPr>
          <a:xfrm>
            <a:off x="5181603" y="3163995"/>
            <a:ext cx="6465453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each element in collection.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i.e. perform some operation on each element.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C1F3E4-97BE-459E-BF65-216690F7FC0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Ordered Collection: </a:t>
            </a:r>
            <a:r>
              <a:rPr lang="en-US" sz="4000" dirty="0">
                <a:latin typeface="Consolas" panose="020B0609020204030204" pitchFamily="49" charset="0"/>
              </a:rPr>
              <a:t>collect: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CD8F12-0A65-4E69-80D6-0BEF5C43F90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55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204B1-2D43-4A11-A76A-208E29FD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4993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7D7DD-F6FB-420F-8181-C6D7AA0FEEC4}"/>
              </a:ext>
            </a:extLst>
          </p:cNvPr>
          <p:cNvSpPr txBox="1"/>
          <p:nvPr/>
        </p:nvSpPr>
        <p:spPr>
          <a:xfrm>
            <a:off x="6918036" y="4164092"/>
            <a:ext cx="28078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</a:rPr>
              <a:t>Nope.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8D21D9-9DAE-49AD-BDE0-0687973FF79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Are we mutating the original?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FDE9AC-8B0B-4D5F-B875-6EBE107067F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32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2C5E1-ADB2-4004-B87F-8E4107763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"/>
          <a:stretch/>
        </p:blipFill>
        <p:spPr>
          <a:xfrm>
            <a:off x="1204403" y="976544"/>
            <a:ext cx="9144000" cy="5881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422816-D2C9-420C-87F3-EFA62FD33507}"/>
              </a:ext>
            </a:extLst>
          </p:cNvPr>
          <p:cNvSpPr txBox="1"/>
          <p:nvPr/>
        </p:nvSpPr>
        <p:spPr>
          <a:xfrm>
            <a:off x="1843596" y="816746"/>
            <a:ext cx="8504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1124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6EE37B-D9DE-40B8-A256-5ACCA217ED3A}"/>
              </a:ext>
            </a:extLst>
          </p:cNvPr>
          <p:cNvSpPr txBox="1"/>
          <p:nvPr/>
        </p:nvSpPr>
        <p:spPr>
          <a:xfrm>
            <a:off x="2535347" y="2019952"/>
            <a:ext cx="867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 to an </a:t>
            </a:r>
            <a:r>
              <a:rPr lang="en-US" sz="2400" dirty="0" err="1"/>
              <a:t>OrderedCollection</a:t>
            </a:r>
            <a:r>
              <a:rPr lang="en-US" sz="2400" dirty="0"/>
              <a:t>, but, you know, sorted.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D59CD8-F28D-4A9A-9EBE-D0C51DADF7E7}"/>
              </a:ext>
            </a:extLst>
          </p:cNvPr>
          <p:cNvSpPr txBox="1"/>
          <p:nvPr/>
        </p:nvSpPr>
        <p:spPr>
          <a:xfrm>
            <a:off x="2535347" y="2645288"/>
            <a:ext cx="718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Operations are all very similar to </a:t>
            </a:r>
            <a:r>
              <a:rPr lang="en-US" sz="2400" dirty="0" err="1"/>
              <a:t>OrderedCollection</a:t>
            </a:r>
            <a:r>
              <a:rPr lang="en-US" sz="2400" dirty="0"/>
              <a:t>, but here we can specify a </a:t>
            </a:r>
            <a:r>
              <a:rPr lang="en-US" sz="2400" i="1" dirty="0"/>
              <a:t>sorting criteria</a:t>
            </a:r>
            <a:r>
              <a:rPr lang="en-US" sz="2400" dirty="0"/>
              <a:t>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68D365-932B-46DD-B716-CCB9BEBA0E55}"/>
              </a:ext>
            </a:extLst>
          </p:cNvPr>
          <p:cNvSpPr/>
          <p:nvPr/>
        </p:nvSpPr>
        <p:spPr>
          <a:xfrm>
            <a:off x="3423701" y="3803627"/>
            <a:ext cx="5344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Consolas" panose="020B0609020204030204" pitchFamily="49" charset="0"/>
              </a:rPr>
              <a:t>[:a :c | a &lt;= c]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16D08-CEB4-42C7-8A1D-400608D96578}"/>
              </a:ext>
            </a:extLst>
          </p:cNvPr>
          <p:cNvSpPr txBox="1"/>
          <p:nvPr/>
        </p:nvSpPr>
        <p:spPr>
          <a:xfrm>
            <a:off x="2535347" y="4838855"/>
            <a:ext cx="8219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block with two inputs, that implement a Boolean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this condition to sort using heapsort/quicksort.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15C41F-9A6A-43F2-AC12-BCBCA51580AE}"/>
              </a:ext>
            </a:extLst>
          </p:cNvPr>
          <p:cNvCxnSpPr/>
          <p:nvPr/>
        </p:nvCxnSpPr>
        <p:spPr>
          <a:xfrm>
            <a:off x="6946822" y="5687343"/>
            <a:ext cx="239697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917CE2-17EC-4271-BEF5-D35CCBFD71A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Sorted Collection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B5C802-1E4F-44AF-BB35-0136F43EBAC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1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C57B8-FF8D-428A-A3A8-0896847F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912"/>
            <a:ext cx="10515600" cy="4993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D52EE-94A9-44F8-9039-74EC3F519939}"/>
              </a:ext>
            </a:extLst>
          </p:cNvPr>
          <p:cNvSpPr txBox="1"/>
          <p:nvPr/>
        </p:nvSpPr>
        <p:spPr>
          <a:xfrm>
            <a:off x="4738254" y="3792264"/>
            <a:ext cx="7171901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Default sorting behavior is </a:t>
            </a:r>
            <a:r>
              <a:rPr lang="en-US" sz="2400" i="1" dirty="0"/>
              <a:t>ascending</a:t>
            </a:r>
            <a:r>
              <a:rPr lang="en-US" sz="2400" dirty="0"/>
              <a:t> order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onsolas" panose="020B0609020204030204" pitchFamily="49" charset="0"/>
              </a:rPr>
              <a:t>[:a :b | a &lt;= b]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change that to descending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Condition can be anything that results in a Boolean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Operations on a </a:t>
            </a:r>
            <a:r>
              <a:rPr lang="en-US" sz="2400" dirty="0" err="1"/>
              <a:t>SortedCollection</a:t>
            </a:r>
            <a:r>
              <a:rPr lang="en-US" sz="2400" dirty="0"/>
              <a:t> trigger re-sorting.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F4B2F6-BBB5-4BC4-A509-3ED8DC565BC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Sorted Collection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53E708-9C7A-4F13-8176-D30C63B04BF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E0D1D0-EEBF-4671-BD8A-B105B91A3E47}"/>
              </a:ext>
            </a:extLst>
          </p:cNvPr>
          <p:cNvSpPr txBox="1"/>
          <p:nvPr/>
        </p:nvSpPr>
        <p:spPr>
          <a:xfrm>
            <a:off x="3061181" y="1986945"/>
            <a:ext cx="625436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Default sorting behavior is </a:t>
            </a:r>
            <a:r>
              <a:rPr lang="en-US" sz="2400" i="1" dirty="0"/>
              <a:t>ascending</a:t>
            </a:r>
            <a:r>
              <a:rPr lang="en-US" sz="2400" dirty="0"/>
              <a:t> order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onsolas" panose="020B0609020204030204" pitchFamily="49" charset="0"/>
              </a:rPr>
              <a:t>[:a :c | a &lt;= c]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5C218-38FC-4899-BE77-3C9B68119636}"/>
              </a:ext>
            </a:extLst>
          </p:cNvPr>
          <p:cNvSpPr txBox="1"/>
          <p:nvPr/>
        </p:nvSpPr>
        <p:spPr>
          <a:xfrm>
            <a:off x="1533236" y="3319135"/>
            <a:ext cx="9515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a block that evaluates to Boolean when executed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defining the condition for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appearing before </a:t>
            </a:r>
            <a:r>
              <a:rPr lang="en-US" sz="2400" b="1" dirty="0">
                <a:latin typeface="Consolas" panose="020B0609020204030204" pitchFamily="49" charset="0"/>
              </a:rPr>
              <a:t>c</a:t>
            </a:r>
            <a:r>
              <a:rPr lang="en-US" sz="2400" dirty="0"/>
              <a:t> in the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Ascending order: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comes before </a:t>
            </a:r>
            <a:r>
              <a:rPr lang="en-US" sz="2400" b="1" dirty="0">
                <a:latin typeface="Consolas" panose="020B0609020204030204" pitchFamily="49" charset="0"/>
              </a:rPr>
              <a:t>c</a:t>
            </a:r>
            <a:r>
              <a:rPr lang="en-US" sz="2400" dirty="0"/>
              <a:t> if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is less than or equal to </a:t>
            </a:r>
            <a:r>
              <a:rPr lang="en-US" sz="2400" b="1" dirty="0">
                <a:latin typeface="Consolas" panose="020B0609020204030204" pitchFamily="49" charset="0"/>
              </a:rPr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block is true,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comes first.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8BF2E-06F6-4368-87C5-C9E5398129BA}"/>
              </a:ext>
            </a:extLst>
          </p:cNvPr>
          <p:cNvSpPr txBox="1"/>
          <p:nvPr/>
        </p:nvSpPr>
        <p:spPr>
          <a:xfrm>
            <a:off x="2013527" y="5366157"/>
            <a:ext cx="834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just like implementing a </a:t>
            </a:r>
            <a:r>
              <a:rPr lang="en-US" sz="2400" b="1" dirty="0" err="1">
                <a:latin typeface="Consolas" panose="020B0609020204030204" pitchFamily="49" charset="0"/>
              </a:rPr>
              <a:t>compareTo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  <a:r>
              <a:rPr lang="en-US" sz="2400" dirty="0"/>
              <a:t> method in Java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DB74D5-E988-4729-AD36-EBF1FAA71B6D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Sorted Collection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D55838-F141-455B-9F32-701D1EBA01D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0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360F96-6202-4FAF-9922-C9DB98DF9BA7}"/>
              </a:ext>
            </a:extLst>
          </p:cNvPr>
          <p:cNvSpPr txBox="1"/>
          <p:nvPr/>
        </p:nvSpPr>
        <p:spPr>
          <a:xfrm>
            <a:off x="1759257" y="1499886"/>
            <a:ext cx="867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Silly sorting criteria?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E31C45-481A-470A-B7B8-FC0FDD2A7FBB}"/>
              </a:ext>
            </a:extLst>
          </p:cNvPr>
          <p:cNvSpPr/>
          <p:nvPr/>
        </p:nvSpPr>
        <p:spPr>
          <a:xfrm>
            <a:off x="3743432" y="2038464"/>
            <a:ext cx="4705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</a:rPr>
              <a:t>[:a :b | a \\ 2 = 0]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48880-2A02-4BDD-BFA7-977D65CE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9" y="2930984"/>
            <a:ext cx="11573682" cy="37284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50D288-CC65-4326-94DE-E5F157065894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Sorted Collection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241AB4-7EEE-4EE4-B530-8EF51CBBEFF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81797D-74AA-4B21-AC49-100BA8A5A08E}"/>
              </a:ext>
            </a:extLst>
          </p:cNvPr>
          <p:cNvSpPr txBox="1"/>
          <p:nvPr/>
        </p:nvSpPr>
        <p:spPr>
          <a:xfrm>
            <a:off x="7370619" y="4137890"/>
            <a:ext cx="4221018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comes before </a:t>
            </a:r>
            <a:r>
              <a:rPr lang="en-US" sz="2400" b="1" dirty="0">
                <a:latin typeface="Consolas" panose="020B0609020204030204" pitchFamily="49" charset="0"/>
              </a:rPr>
              <a:t>c</a:t>
            </a:r>
            <a:r>
              <a:rPr lang="en-US" sz="2400" dirty="0"/>
              <a:t> if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is even</a:t>
            </a:r>
          </a:p>
        </p:txBody>
      </p:sp>
    </p:spTree>
    <p:extLst>
      <p:ext uri="{BB962C8B-B14F-4D97-AF65-F5344CB8AC3E}">
        <p14:creationId xmlns:p14="http://schemas.microsoft.com/office/powerpoint/2010/main" val="36775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77FD54-3658-44C6-BF8E-BFEA21037D65}"/>
              </a:ext>
            </a:extLst>
          </p:cNvPr>
          <p:cNvSpPr txBox="1"/>
          <p:nvPr/>
        </p:nvSpPr>
        <p:spPr>
          <a:xfrm>
            <a:off x="764779" y="862928"/>
            <a:ext cx="1066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Modifying collection triggers re-sorting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B9FAF-81D2-411B-84FD-E7779390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02" y="1753144"/>
            <a:ext cx="11541991" cy="42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1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FBBEA-2EC9-4605-8306-CD7B8FC3E280}"/>
              </a:ext>
            </a:extLst>
          </p:cNvPr>
          <p:cNvSpPr txBox="1"/>
          <p:nvPr/>
        </p:nvSpPr>
        <p:spPr>
          <a:xfrm>
            <a:off x="1012793" y="674703"/>
            <a:ext cx="1005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Smalltalk: </a:t>
            </a:r>
            <a:r>
              <a:rPr lang="en-US" sz="4800" dirty="0"/>
              <a:t>OOP cranked up to 11</a:t>
            </a:r>
          </a:p>
        </p:txBody>
      </p:sp>
      <p:pic>
        <p:nvPicPr>
          <p:cNvPr id="6146" name="Picture 2" descr="Image result for turn up to 11">
            <a:extLst>
              <a:ext uri="{FF2B5EF4-FFF2-40B4-BE49-F238E27FC236}">
                <a16:creationId xmlns:a16="http://schemas.microsoft.com/office/drawing/2014/main" id="{40C4C198-BD23-40A1-924B-A9DD32E77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1504" r="1283" b="2986"/>
          <a:stretch/>
        </p:blipFill>
        <p:spPr bwMode="auto">
          <a:xfrm>
            <a:off x="1935331" y="1963835"/>
            <a:ext cx="8211846" cy="45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8DAD84-4C7A-4080-8F54-0FE00863318A}"/>
              </a:ext>
            </a:extLst>
          </p:cNvPr>
          <p:cNvSpPr txBox="1"/>
          <p:nvPr/>
        </p:nvSpPr>
        <p:spPr>
          <a:xfrm>
            <a:off x="4474583" y="2269372"/>
            <a:ext cx="6740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Arrays are indexed with integers, Dictionaries are indexed with </a:t>
            </a:r>
            <a:r>
              <a:rPr lang="en-US" sz="2400" i="1" dirty="0"/>
              <a:t>any object at 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You’ll know exactly how this works if you learned Python in CCPS 109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Store key/value pairs, where key can be anything.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powerful, but we give up ordering (Hash set implementation)</a:t>
            </a:r>
          </a:p>
        </p:txBody>
      </p:sp>
      <p:pic>
        <p:nvPicPr>
          <p:cNvPr id="2050" name="Picture 2" descr="Image result for dictionary">
            <a:extLst>
              <a:ext uri="{FF2B5EF4-FFF2-40B4-BE49-F238E27FC236}">
                <a16:creationId xmlns:a16="http://schemas.microsoft.com/office/drawing/2014/main" id="{226A3694-266F-4609-B5B0-E1A8EC854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r="11630"/>
          <a:stretch/>
        </p:blipFill>
        <p:spPr bwMode="auto">
          <a:xfrm>
            <a:off x="1357744" y="1941512"/>
            <a:ext cx="2650837" cy="36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74E47D-3D6C-4D31-9F87-3B0AEEFA52CC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Dictionary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E3357-F512-425D-826F-001EBC6B3FE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70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51F7F-4CF0-427E-B22C-1A24AE6F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24" y="1736437"/>
            <a:ext cx="9020351" cy="4600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D6141-4EA8-4E1D-932A-69E877B2ADCB}"/>
              </a:ext>
            </a:extLst>
          </p:cNvPr>
          <p:cNvSpPr txBox="1"/>
          <p:nvPr/>
        </p:nvSpPr>
        <p:spPr>
          <a:xfrm>
            <a:off x="4661582" y="3121891"/>
            <a:ext cx="6945745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data to dictionary using </a:t>
            </a:r>
            <a:r>
              <a:rPr lang="en-US" sz="2400" b="1" dirty="0" err="1">
                <a:latin typeface="Consolas" panose="020B0609020204030204" pitchFamily="49" charset="0"/>
              </a:rPr>
              <a:t>at:put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  <a:r>
              <a:rPr lang="en-US" sz="2400" dirty="0"/>
              <a:t>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Notice, keys/values can be any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String object as key, integer object as key.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9FC4C5-EFC1-4D3F-B757-28A42B57CC3E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Dictionary: </a:t>
            </a:r>
            <a:r>
              <a:rPr lang="en-US" sz="4000" dirty="0">
                <a:latin typeface="+mn-lt"/>
              </a:rPr>
              <a:t>Adding Entries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CE547-DEF4-426F-A608-152059F9166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1943D-09DB-4A3F-8A5B-EF44C47FA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27" y="1669013"/>
            <a:ext cx="6735618" cy="4769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AB103-863F-475B-8FFA-87734776AE26}"/>
              </a:ext>
            </a:extLst>
          </p:cNvPr>
          <p:cNvSpPr txBox="1"/>
          <p:nvPr/>
        </p:nvSpPr>
        <p:spPr>
          <a:xfrm>
            <a:off x="1586705" y="5347854"/>
            <a:ext cx="5273964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entries using </a:t>
            </a:r>
            <a:r>
              <a:rPr lang="en-US" sz="2800" b="1" dirty="0">
                <a:latin typeface="Consolas" panose="020B0609020204030204" pitchFamily="49" charset="0"/>
              </a:rPr>
              <a:t>at:</a:t>
            </a:r>
            <a:r>
              <a:rPr lang="en-US" sz="2800" dirty="0"/>
              <a:t>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78F89-AC23-46E9-B115-4FCDAC7F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46" y="2172521"/>
            <a:ext cx="4778636" cy="28309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95AAB4-B3AF-423F-A7C3-56CE14EB308E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Dictionary: </a:t>
            </a:r>
            <a:r>
              <a:rPr lang="en-US" sz="4000" dirty="0">
                <a:latin typeface="+mn-lt"/>
              </a:rPr>
              <a:t>Getting Value with Key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3C8BBF-DC1D-4B2C-9002-FB20D5F626B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65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835D67-C26F-4727-95F3-1E84F6E3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1598901"/>
            <a:ext cx="6677603" cy="47266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874308-4A5C-4018-A4A1-31BF6BF6BD9E}"/>
              </a:ext>
            </a:extLst>
          </p:cNvPr>
          <p:cNvSpPr/>
          <p:nvPr/>
        </p:nvSpPr>
        <p:spPr>
          <a:xfrm>
            <a:off x="581890" y="4488872"/>
            <a:ext cx="4119418" cy="59112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C21B9-E87A-4D5A-8313-BEC858B5C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21"/>
          <a:stretch/>
        </p:blipFill>
        <p:spPr>
          <a:xfrm>
            <a:off x="5042765" y="2369128"/>
            <a:ext cx="7149236" cy="3355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36DB754-1B40-4870-84B7-6B8281C5E146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Dictionary: </a:t>
            </a:r>
            <a:r>
              <a:rPr lang="en-US" sz="4000" dirty="0">
                <a:latin typeface="+mn-lt"/>
              </a:rPr>
              <a:t>Key not Found?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8CF5ED-8307-45EF-BBAA-DB29713614C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EB3F06-49D2-442B-A7DF-00C254E7BF6D}"/>
              </a:ext>
            </a:extLst>
          </p:cNvPr>
          <p:cNvCxnSpPr>
            <a:cxnSpLocks/>
          </p:cNvCxnSpPr>
          <p:nvPr/>
        </p:nvCxnSpPr>
        <p:spPr>
          <a:xfrm flipV="1">
            <a:off x="4045527" y="2835564"/>
            <a:ext cx="4876800" cy="18195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1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843837-43E2-44F6-AF61-CD1436CD5B6E}"/>
              </a:ext>
            </a:extLst>
          </p:cNvPr>
          <p:cNvSpPr txBox="1"/>
          <p:nvPr/>
        </p:nvSpPr>
        <p:spPr>
          <a:xfrm>
            <a:off x="1843594" y="436297"/>
            <a:ext cx="8504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Not very graceful…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1150F-102A-4C38-A020-6C4CFDA84D12}"/>
              </a:ext>
            </a:extLst>
          </p:cNvPr>
          <p:cNvSpPr txBox="1"/>
          <p:nvPr/>
        </p:nvSpPr>
        <p:spPr>
          <a:xfrm>
            <a:off x="2415306" y="1312386"/>
            <a:ext cx="736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Try </a:t>
            </a:r>
            <a:r>
              <a:rPr lang="en-US" sz="2800" b="1" dirty="0" err="1">
                <a:latin typeface="Consolas" panose="020B0609020204030204" pitchFamily="49" charset="0"/>
              </a:rPr>
              <a:t>at:ifAbsent</a:t>
            </a:r>
            <a:r>
              <a:rPr lang="en-US" sz="2800" b="1" dirty="0">
                <a:latin typeface="Consolas" panose="020B0609020204030204" pitchFamily="49" charset="0"/>
              </a:rPr>
              <a:t>:</a:t>
            </a:r>
            <a:r>
              <a:rPr lang="en-US" sz="2800" dirty="0"/>
              <a:t> instead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EEC08-35D5-42F2-898E-42D11651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64" y="2212231"/>
            <a:ext cx="11294266" cy="4209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CF4D13-467F-4EB5-B11C-251CE4336048}"/>
              </a:ext>
            </a:extLst>
          </p:cNvPr>
          <p:cNvSpPr txBox="1"/>
          <p:nvPr/>
        </p:nvSpPr>
        <p:spPr>
          <a:xfrm>
            <a:off x="5698833" y="3623084"/>
            <a:ext cx="4886037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Block argument gets executed if entry isn’t found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Block does nothing, </a:t>
            </a:r>
            <a:r>
              <a:rPr lang="en-US" sz="2400" b="1" dirty="0">
                <a:latin typeface="Consolas" panose="020B0609020204030204" pitchFamily="49" charset="0"/>
              </a:rPr>
              <a:t>nil</a:t>
            </a:r>
            <a:r>
              <a:rPr lang="en-US" sz="2400" dirty="0"/>
              <a:t> gets passed as argument to show: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more run time error.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E371C3-F38B-4AC9-AC63-DA96B4183E5E}"/>
              </a:ext>
            </a:extLst>
          </p:cNvPr>
          <p:cNvCxnSpPr/>
          <p:nvPr/>
        </p:nvCxnSpPr>
        <p:spPr>
          <a:xfrm flipV="1">
            <a:off x="4008580" y="5045485"/>
            <a:ext cx="0" cy="51659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19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DA40A-5D7E-4C87-B19D-489BFAFD0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0172"/>
            <a:ext cx="6252730" cy="446273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32421-CEBB-4B70-9FFF-C10CEBAAA711}"/>
              </a:ext>
            </a:extLst>
          </p:cNvPr>
          <p:cNvCxnSpPr/>
          <p:nvPr/>
        </p:nvCxnSpPr>
        <p:spPr>
          <a:xfrm>
            <a:off x="923636" y="5533818"/>
            <a:ext cx="2613891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611C653-BCD3-42DD-BCDE-3D8938CDC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40"/>
          <a:stretch/>
        </p:blipFill>
        <p:spPr>
          <a:xfrm>
            <a:off x="4904521" y="2848510"/>
            <a:ext cx="6449279" cy="25409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2E4A73-E8E6-44C5-8317-D59B70659A3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Dictionary: </a:t>
            </a:r>
            <a:r>
              <a:rPr lang="en-US" sz="4000" dirty="0">
                <a:latin typeface="+mn-lt"/>
              </a:rPr>
              <a:t>Printing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D3AE8-3CDF-446A-9B61-AC10CD3F5F3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7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34E90-E2DD-46DE-BCDB-10EC4E0C5F0F}"/>
              </a:ext>
            </a:extLst>
          </p:cNvPr>
          <p:cNvSpPr txBox="1"/>
          <p:nvPr/>
        </p:nvSpPr>
        <p:spPr>
          <a:xfrm>
            <a:off x="2267526" y="1893592"/>
            <a:ext cx="81788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searching for a key in a regular dictionary, the result of the </a:t>
            </a:r>
            <a:r>
              <a:rPr lang="en-US" sz="2400" b="1" dirty="0">
                <a:latin typeface="Consolas" panose="020B0609020204030204" pitchFamily="49" charset="0"/>
              </a:rPr>
              <a:t>=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hash</a:t>
            </a:r>
            <a:r>
              <a:rPr lang="en-US" sz="2400" dirty="0"/>
              <a:t> messages are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I.e., hash to index into table, compare key to resolve collision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i="1" dirty="0"/>
              <a:t>Remember hash tables from CCPS 305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</a:t>
            </a:r>
            <a:r>
              <a:rPr lang="en-US" sz="2400" i="1" dirty="0"/>
              <a:t>Identity Dictionary </a:t>
            </a:r>
            <a:r>
              <a:rPr lang="en-US" sz="2400" dirty="0"/>
              <a:t>uses </a:t>
            </a:r>
            <a:r>
              <a:rPr lang="en-US" sz="2400" b="1" dirty="0">
                <a:latin typeface="Consolas" panose="020B0609020204030204" pitchFamily="49" charset="0"/>
              </a:rPr>
              <a:t>==</a:t>
            </a:r>
            <a:r>
              <a:rPr lang="en-US" sz="2400" dirty="0"/>
              <a:t> message, which checks if the key is the same</a:t>
            </a:r>
            <a:r>
              <a:rPr lang="en-US" sz="2400" i="1" dirty="0"/>
              <a:t> </a:t>
            </a:r>
            <a:r>
              <a:rPr lang="en-US" sz="2400" b="1" i="1" dirty="0"/>
              <a:t>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than that, methods are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Identity dictionary works great with symbols, less so with strings. Why?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Identical strings are </a:t>
            </a:r>
            <a:r>
              <a:rPr lang="en-US" sz="2400" i="1" dirty="0"/>
              <a:t>not necessarily</a:t>
            </a:r>
            <a:r>
              <a:rPr lang="en-US" sz="2400" dirty="0"/>
              <a:t> the same object!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DEF935-34A4-4AF0-92A2-64E58DAE4DEA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+mn-lt"/>
              </a:rPr>
              <a:t>Identity</a:t>
            </a:r>
            <a:r>
              <a:rPr lang="en-US" sz="4000" b="1" dirty="0">
                <a:latin typeface="+mn-lt"/>
              </a:rPr>
              <a:t> Dictionary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DE6A27-7023-479B-959F-5EF219A9E19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2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83EBEA-3681-493F-97EC-BF2D7C7709A7}"/>
              </a:ext>
            </a:extLst>
          </p:cNvPr>
          <p:cNvSpPr txBox="1"/>
          <p:nvPr/>
        </p:nvSpPr>
        <p:spPr>
          <a:xfrm>
            <a:off x="1520728" y="1887889"/>
            <a:ext cx="9590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Symbols: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# followed by string literal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Consolas" panose="020B0609020204030204" pitchFamily="49" charset="0"/>
              </a:rPr>
              <a:t>#‘</a:t>
            </a:r>
            <a:r>
              <a:rPr lang="en-US" sz="2400" b="1" dirty="0" err="1">
                <a:latin typeface="Consolas" panose="020B0609020204030204" pitchFamily="49" charset="0"/>
              </a:rPr>
              <a:t>aSymbol</a:t>
            </a:r>
            <a:r>
              <a:rPr lang="en-US" sz="2400" b="1" dirty="0">
                <a:latin typeface="Consolas" panose="020B0609020204030204" pitchFamily="49" charset="0"/>
              </a:rPr>
              <a:t>’</a:t>
            </a:r>
            <a:r>
              <a:rPr lang="en-US" sz="2400" dirty="0"/>
              <a:t> same as  </a:t>
            </a:r>
            <a:r>
              <a:rPr lang="en-US" sz="2400" b="1" dirty="0">
                <a:latin typeface="Consolas" panose="020B0609020204030204" pitchFamily="49" charset="0"/>
              </a:rPr>
              <a:t>#</a:t>
            </a:r>
            <a:r>
              <a:rPr lang="en-US" sz="2400" b="1" dirty="0" err="1">
                <a:latin typeface="Consolas" panose="020B0609020204030204" pitchFamily="49" charset="0"/>
              </a:rPr>
              <a:t>aSymbol</a:t>
            </a:r>
            <a:r>
              <a:rPr lang="en-US" sz="2400" dirty="0"/>
              <a:t>   (no whitespace, quotes implied)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Consolas" panose="020B0609020204030204" pitchFamily="49" charset="0"/>
              </a:rPr>
              <a:t>#‘symbol one’ #‘symbol two’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Symbols are </a:t>
            </a:r>
            <a:r>
              <a:rPr lang="en-US" sz="2400" b="1" i="1" dirty="0"/>
              <a:t>globally unique</a:t>
            </a:r>
            <a:r>
              <a:rPr lang="en-US" sz="2400" i="1" dirty="0"/>
              <a:t>. </a:t>
            </a:r>
            <a:r>
              <a:rPr lang="en-US" sz="2400" dirty="0"/>
              <a:t>Strings</a:t>
            </a:r>
            <a:r>
              <a:rPr lang="en-US" sz="2400" i="1" dirty="0"/>
              <a:t> </a:t>
            </a:r>
            <a:r>
              <a:rPr lang="en-US" sz="2400" dirty="0"/>
              <a:t>are</a:t>
            </a:r>
            <a:r>
              <a:rPr lang="en-US" sz="2400" i="1" dirty="0"/>
              <a:t> not.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33554-8D50-4BA6-847F-54DE751BEA7B}"/>
              </a:ext>
            </a:extLst>
          </p:cNvPr>
          <p:cNvSpPr txBox="1"/>
          <p:nvPr/>
        </p:nvSpPr>
        <p:spPr>
          <a:xfrm>
            <a:off x="1465310" y="4082867"/>
            <a:ext cx="9590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Meaning: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</a:t>
            </a:r>
            <a:r>
              <a:rPr lang="en-US" sz="2400" i="1" dirty="0"/>
              <a:t>identical</a:t>
            </a:r>
            <a:r>
              <a:rPr lang="en-US" sz="2400" dirty="0"/>
              <a:t> (value) strings can exist as two </a:t>
            </a:r>
            <a:r>
              <a:rPr lang="en-US" sz="2400" i="1" dirty="0"/>
              <a:t>different</a:t>
            </a:r>
            <a:r>
              <a:rPr lang="en-US" sz="2400" dirty="0"/>
              <a:t> objects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every </a:t>
            </a:r>
            <a:r>
              <a:rPr lang="en-US" sz="2400" i="1" dirty="0"/>
              <a:t>unique</a:t>
            </a:r>
            <a:r>
              <a:rPr lang="en-US" sz="2400" dirty="0"/>
              <a:t> symbol value, there can be only </a:t>
            </a:r>
            <a:r>
              <a:rPr lang="en-US" sz="2400" i="1" dirty="0"/>
              <a:t>one</a:t>
            </a:r>
            <a:r>
              <a:rPr lang="en-US" sz="2400" dirty="0"/>
              <a:t> object.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BCF759-05EB-49B4-A349-C49BAB7DC27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Symbol Reminder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F583FA-AAF2-4F75-AB3C-3F553C866B2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82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AACAE9-22A8-4C27-84C7-D8FEFF77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11931"/>
            <a:ext cx="10515600" cy="379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CA9EC-909C-4C82-B5F8-6E5471338C36}"/>
              </a:ext>
            </a:extLst>
          </p:cNvPr>
          <p:cNvSpPr txBox="1"/>
          <p:nvPr/>
        </p:nvSpPr>
        <p:spPr>
          <a:xfrm>
            <a:off x="6354617" y="3625272"/>
            <a:ext cx="269701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Same key </a:t>
            </a:r>
            <a:r>
              <a:rPr lang="en-US" sz="2400" i="1" dirty="0"/>
              <a:t>value</a:t>
            </a:r>
            <a:r>
              <a:rPr lang="en-US" sz="2400" dirty="0"/>
              <a:t>, different </a:t>
            </a:r>
            <a:r>
              <a:rPr lang="en-US" sz="2400" i="1" dirty="0"/>
              <a:t>object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4CB49B-2A15-4DD5-92A7-FBF77A909A3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+mn-lt"/>
              </a:rPr>
              <a:t>Identity</a:t>
            </a:r>
            <a:r>
              <a:rPr lang="en-US" sz="4000" b="1" dirty="0">
                <a:latin typeface="+mn-lt"/>
              </a:rPr>
              <a:t> Dictionary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8A677F-7371-4717-A0A2-74809EEB190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B66618-357F-4A8B-BC0F-0D3C3CE40431}"/>
              </a:ext>
            </a:extLst>
          </p:cNvPr>
          <p:cNvCxnSpPr/>
          <p:nvPr/>
        </p:nvCxnSpPr>
        <p:spPr>
          <a:xfrm flipH="1">
            <a:off x="6428508" y="2364509"/>
            <a:ext cx="249381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429DDE-B3EF-4048-8910-77994E406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562"/>
            <a:ext cx="10515600" cy="37627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697244-8935-46AD-8649-188EC50B338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With Symbols?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1B3D5F-F2F2-4E92-A683-5EF2F2B1473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9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BBB84-FCBC-4852-9746-CCFE0668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623" y="6122568"/>
            <a:ext cx="3746377" cy="735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00DDA-3353-465E-8E72-05E4D7EF031A}"/>
              </a:ext>
            </a:extLst>
          </p:cNvPr>
          <p:cNvSpPr txBox="1"/>
          <p:nvPr/>
        </p:nvSpPr>
        <p:spPr>
          <a:xfrm>
            <a:off x="1228131" y="1792293"/>
            <a:ext cx="973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Everything is an object. </a:t>
            </a:r>
            <a:r>
              <a:rPr lang="en-US" sz="2400" i="1" dirty="0"/>
              <a:t>Everything</a:t>
            </a:r>
            <a:r>
              <a:rPr lang="en-US" sz="2400" dirty="0"/>
              <a:t> is an instance of a corresponding class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DA63E-40D6-4DAE-A592-8813F53D688A}"/>
              </a:ext>
            </a:extLst>
          </p:cNvPr>
          <p:cNvSpPr txBox="1"/>
          <p:nvPr/>
        </p:nvSpPr>
        <p:spPr>
          <a:xfrm>
            <a:off x="2617299" y="2832548"/>
            <a:ext cx="7376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 Smalltalk object can do exactly three things: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Hold state (assignment)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Receive a </a:t>
            </a:r>
            <a:r>
              <a:rPr lang="en-US" sz="2400" i="1" u="sng" dirty="0"/>
              <a:t>message</a:t>
            </a:r>
            <a:r>
              <a:rPr lang="en-US" sz="2400" dirty="0"/>
              <a:t> (from itself or another object)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Send </a:t>
            </a:r>
            <a:r>
              <a:rPr lang="en-US" sz="2400" i="1" u="sng" dirty="0"/>
              <a:t>message</a:t>
            </a:r>
            <a:r>
              <a:rPr lang="en-US" sz="2400" dirty="0"/>
              <a:t> (to itself or another object)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B47A7-FD79-436F-93B8-F7895C9BA66E}"/>
              </a:ext>
            </a:extLst>
          </p:cNvPr>
          <p:cNvSpPr txBox="1"/>
          <p:nvPr/>
        </p:nvSpPr>
        <p:spPr>
          <a:xfrm>
            <a:off x="954456" y="4724039"/>
            <a:ext cx="1028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Message passing is </a:t>
            </a:r>
            <a:r>
              <a:rPr lang="en-US" sz="2400" b="1" dirty="0"/>
              <a:t>central</a:t>
            </a:r>
            <a:r>
              <a:rPr lang="en-US" sz="2400" dirty="0"/>
              <a:t> in Smalltalk.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DEAE3E-076F-4048-B4AE-A3A8DC7197E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Objects in Smalltalk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09BBAE-3E8D-47D3-B13B-432FD8F5B77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1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78731D-7784-4F8B-977A-F4C7A0D05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7"/>
          <a:stretch/>
        </p:blipFill>
        <p:spPr>
          <a:xfrm>
            <a:off x="255154" y="210385"/>
            <a:ext cx="11114809" cy="6647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90BA6A-6976-4791-B7F3-FC744D19BEC4}"/>
              </a:ext>
            </a:extLst>
          </p:cNvPr>
          <p:cNvSpPr txBox="1"/>
          <p:nvPr/>
        </p:nvSpPr>
        <p:spPr>
          <a:xfrm rot="358556">
            <a:off x="8903855" y="434109"/>
            <a:ext cx="286327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much more!</a:t>
            </a:r>
          </a:p>
        </p:txBody>
      </p:sp>
    </p:spTree>
    <p:extLst>
      <p:ext uri="{BB962C8B-B14F-4D97-AF65-F5344CB8AC3E}">
        <p14:creationId xmlns:p14="http://schemas.microsoft.com/office/powerpoint/2010/main" val="37207933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8E60E1-EBE5-4A53-8664-8B0FCFB04BBB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Point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ED372B-5B01-43F9-BC6B-CDA393BF851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B0E8AA3-3C41-4450-B799-3F5D5C9A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572203"/>
            <a:ext cx="92297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02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84A2AB-1040-4F0D-ABBC-F0150D35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1" y="0"/>
            <a:ext cx="61796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372687-46B4-47C4-97FE-94139D8BD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"/>
          <a:stretch/>
        </p:blipFill>
        <p:spPr>
          <a:xfrm>
            <a:off x="2911644" y="0"/>
            <a:ext cx="6581775" cy="6429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B9F0C-AB42-4037-B380-B882EA9C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761" y="0"/>
            <a:ext cx="527131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29F6-392D-4A91-BEF4-5FCF979D324A}"/>
              </a:ext>
            </a:extLst>
          </p:cNvPr>
          <p:cNvSpPr txBox="1"/>
          <p:nvPr/>
        </p:nvSpPr>
        <p:spPr>
          <a:xfrm>
            <a:off x="2911644" y="2553060"/>
            <a:ext cx="6054801" cy="132343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There are many other classes for you to explore:</a:t>
            </a:r>
          </a:p>
        </p:txBody>
      </p:sp>
    </p:spTree>
    <p:extLst>
      <p:ext uri="{BB962C8B-B14F-4D97-AF65-F5344CB8AC3E}">
        <p14:creationId xmlns:p14="http://schemas.microsoft.com/office/powerpoint/2010/main" val="4088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1FC77-7E1F-4F11-9643-A0E33782A74A}"/>
              </a:ext>
            </a:extLst>
          </p:cNvPr>
          <p:cNvSpPr txBox="1"/>
          <p:nvPr/>
        </p:nvSpPr>
        <p:spPr>
          <a:xfrm>
            <a:off x="2216727" y="2561747"/>
            <a:ext cx="8903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Streams in Smalltalk are similar in concept to streams in Java.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read/write from/to Strings, arrays, files,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We’ll look at </a:t>
            </a:r>
            <a:r>
              <a:rPr lang="en-US" sz="2400" dirty="0" err="1"/>
              <a:t>WriteStream</a:t>
            </a:r>
            <a:r>
              <a:rPr lang="en-US" sz="2400" dirty="0"/>
              <a:t>, and very briefly </a:t>
            </a:r>
            <a:r>
              <a:rPr lang="en-US" sz="2400" dirty="0" err="1"/>
              <a:t>ReadStream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FileStreams</a:t>
            </a:r>
            <a:r>
              <a:rPr lang="en-US" sz="2400" dirty="0"/>
              <a:t> are very similar in principle.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4121C1-CDCF-4F0F-8601-30BAA8F3CC14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Streams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89871E-5B03-46C4-B5F3-2B794D1E28A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06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74A11-16FA-4136-B74A-F3123A88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45" y="1699500"/>
            <a:ext cx="7006765" cy="4508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EEC15-7DB5-4E18-9F56-809670C146E4}"/>
              </a:ext>
            </a:extLst>
          </p:cNvPr>
          <p:cNvSpPr txBox="1"/>
          <p:nvPr/>
        </p:nvSpPr>
        <p:spPr>
          <a:xfrm>
            <a:off x="5800441" y="2915018"/>
            <a:ext cx="548639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Two ways: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Pass String (or Array, etc.) as argument with </a:t>
            </a:r>
            <a:r>
              <a:rPr lang="en-US" sz="2400" b="1" dirty="0">
                <a:latin typeface="Consolas" panose="020B0609020204030204" pitchFamily="49" charset="0"/>
              </a:rPr>
              <a:t>on:</a:t>
            </a:r>
            <a:r>
              <a:rPr lang="en-US" sz="2400" dirty="0"/>
              <a:t> message to </a:t>
            </a:r>
            <a:r>
              <a:rPr lang="en-US" sz="2400" b="1" dirty="0" err="1">
                <a:latin typeface="Consolas" panose="020B0609020204030204" pitchFamily="49" charset="0"/>
              </a:rPr>
              <a:t>WriteStream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 new array (or string), pass it unary </a:t>
            </a:r>
            <a:r>
              <a:rPr lang="en-US" sz="2400" b="1" dirty="0" err="1">
                <a:latin typeface="Consolas" panose="020B0609020204030204" pitchFamily="49" charset="0"/>
              </a:rPr>
              <a:t>writeStream</a:t>
            </a:r>
            <a:r>
              <a:rPr lang="en-US" sz="2400" dirty="0"/>
              <a:t> message.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25AB8E-1885-4EF8-B62D-2C8C1D1ED6EE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+mn-lt"/>
              </a:rPr>
              <a:t>WriteStream</a:t>
            </a:r>
            <a:r>
              <a:rPr lang="en-US" sz="4000" b="1" dirty="0">
                <a:latin typeface="+mn-lt"/>
              </a:rPr>
              <a:t>: </a:t>
            </a:r>
            <a:r>
              <a:rPr lang="en-US" sz="4000" dirty="0">
                <a:latin typeface="+mn-lt"/>
              </a:rPr>
              <a:t>Creation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D76397-E997-424B-8CB9-E7BFC432AED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8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3FACD-EBF6-4DA4-A680-EFA236A3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1042"/>
            <a:ext cx="10515600" cy="3880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6ABED5-9050-4AFB-B940-0F88625AB5D7}"/>
              </a:ext>
            </a:extLst>
          </p:cNvPr>
          <p:cNvSpPr txBox="1"/>
          <p:nvPr/>
        </p:nvSpPr>
        <p:spPr>
          <a:xfrm>
            <a:off x="6400801" y="2986769"/>
            <a:ext cx="4396509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nextPutAll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all characters/elements from a string or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7BAA1-2F5B-436C-82BE-B84541F41452}"/>
              </a:ext>
            </a:extLst>
          </p:cNvPr>
          <p:cNvSpPr txBox="1"/>
          <p:nvPr/>
        </p:nvSpPr>
        <p:spPr>
          <a:xfrm>
            <a:off x="6035966" y="4548243"/>
            <a:ext cx="476134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nextPut</a:t>
            </a:r>
            <a:r>
              <a:rPr lang="en-US" sz="2400" b="1" dirty="0">
                <a:latin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a single character or element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B7663-346C-4C69-B786-F1C8E544047F}"/>
              </a:ext>
            </a:extLst>
          </p:cNvPr>
          <p:cNvCxnSpPr>
            <a:cxnSpLocks/>
          </p:cNvCxnSpPr>
          <p:nvPr/>
        </p:nvCxnSpPr>
        <p:spPr>
          <a:xfrm flipH="1">
            <a:off x="3676073" y="3242402"/>
            <a:ext cx="2724729" cy="5629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39A16-0993-4ECC-9A54-8E49BFA5DC0A}"/>
              </a:ext>
            </a:extLst>
          </p:cNvPr>
          <p:cNvCxnSpPr/>
          <p:nvPr/>
        </p:nvCxnSpPr>
        <p:spPr>
          <a:xfrm flipH="1" flipV="1">
            <a:off x="2761673" y="4553038"/>
            <a:ext cx="3274293" cy="19947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3158553-34EA-4776-B453-9B92D26C2D46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+mn-lt"/>
              </a:rPr>
              <a:t>WriteStream</a:t>
            </a:r>
            <a:r>
              <a:rPr lang="en-US" sz="4000" b="1" dirty="0">
                <a:latin typeface="+mn-lt"/>
              </a:rPr>
              <a:t>: </a:t>
            </a:r>
            <a:r>
              <a:rPr lang="en-US" sz="4000" dirty="0">
                <a:latin typeface="+mn-lt"/>
              </a:rPr>
              <a:t>Usage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8DB833-E8CB-4577-8785-C5CB0F049F7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3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3FACD-EBF6-4DA4-A680-EFA236A3A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788"/>
            <a:ext cx="10515600" cy="3880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91EC3-AA13-4FB5-A94F-947044C6A02A}"/>
              </a:ext>
            </a:extLst>
          </p:cNvPr>
          <p:cNvSpPr txBox="1"/>
          <p:nvPr/>
        </p:nvSpPr>
        <p:spPr>
          <a:xfrm>
            <a:off x="6770255" y="2992779"/>
            <a:ext cx="4396509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contents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Get contents of stream.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Comes in the form of a String or an Array, depending on how the stream was created.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557491-69EB-445A-9F97-2CD0CF043B3F}"/>
              </a:ext>
            </a:extLst>
          </p:cNvPr>
          <p:cNvCxnSpPr>
            <a:cxnSpLocks/>
          </p:cNvCxnSpPr>
          <p:nvPr/>
        </p:nvCxnSpPr>
        <p:spPr>
          <a:xfrm flipH="1">
            <a:off x="4322618" y="4645766"/>
            <a:ext cx="2447638" cy="56765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1208703-6354-4901-90B3-88C1E38893A6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+mn-lt"/>
              </a:rPr>
              <a:t>WriteStream</a:t>
            </a:r>
            <a:r>
              <a:rPr lang="en-US" sz="4000" b="1" dirty="0">
                <a:latin typeface="+mn-lt"/>
              </a:rPr>
              <a:t>: </a:t>
            </a:r>
            <a:r>
              <a:rPr lang="en-US" sz="4000" dirty="0">
                <a:latin typeface="+mn-lt"/>
              </a:rPr>
              <a:t>Usage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874B0-9A25-4B0F-A690-162491F41F7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9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BE219-203F-40DE-94BA-4437E0CE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164"/>
            <a:ext cx="10515600" cy="39303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7F97B2-A161-4325-8567-E17844E2A7A6}"/>
              </a:ext>
            </a:extLst>
          </p:cNvPr>
          <p:cNvCxnSpPr>
            <a:cxnSpLocks/>
          </p:cNvCxnSpPr>
          <p:nvPr/>
        </p:nvCxnSpPr>
        <p:spPr>
          <a:xfrm flipV="1">
            <a:off x="5809672" y="2716810"/>
            <a:ext cx="1163782" cy="100850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B32A6-102F-4642-97AD-493033ADC770}"/>
              </a:ext>
            </a:extLst>
          </p:cNvPr>
          <p:cNvCxnSpPr>
            <a:cxnSpLocks/>
          </p:cNvCxnSpPr>
          <p:nvPr/>
        </p:nvCxnSpPr>
        <p:spPr>
          <a:xfrm flipH="1">
            <a:off x="4396504" y="4156904"/>
            <a:ext cx="881129" cy="78660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4FBFCD0-C49B-40B5-85DD-A1E5D92052BC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+mn-lt"/>
              </a:rPr>
              <a:t>WriteStream</a:t>
            </a:r>
            <a:r>
              <a:rPr lang="en-US" sz="4000" b="1" dirty="0">
                <a:latin typeface="+mn-lt"/>
              </a:rPr>
              <a:t>: </a:t>
            </a:r>
            <a:r>
              <a:rPr lang="en-US" sz="4000" dirty="0">
                <a:latin typeface="+mn-lt"/>
              </a:rPr>
              <a:t>Usage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DBE52A-F3F3-4A1D-AC73-D4CFC2F7DE7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47BE3E-7C3D-4373-AB3C-8BF28657ADB3}"/>
              </a:ext>
            </a:extLst>
          </p:cNvPr>
          <p:cNvSpPr txBox="1"/>
          <p:nvPr/>
        </p:nvSpPr>
        <p:spPr>
          <a:xfrm>
            <a:off x="4640328" y="3689951"/>
            <a:ext cx="4396509" cy="461665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</a:t>
            </a:r>
            <a:r>
              <a:rPr lang="en-US" sz="2400" b="1" dirty="0">
                <a:latin typeface="Consolas" panose="020B0609020204030204" pitchFamily="49" charset="0"/>
              </a:rPr>
              <a:t>class</a:t>
            </a:r>
            <a:r>
              <a:rPr lang="en-US" sz="2400" dirty="0"/>
              <a:t> message to check!</a:t>
            </a:r>
          </a:p>
        </p:txBody>
      </p:sp>
    </p:spTree>
    <p:extLst>
      <p:ext uri="{BB962C8B-B14F-4D97-AF65-F5344CB8AC3E}">
        <p14:creationId xmlns:p14="http://schemas.microsoft.com/office/powerpoint/2010/main" val="10179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FB393-21E2-4F7B-888F-5BA12BF2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108"/>
            <a:ext cx="10515600" cy="3889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5745E-1F92-4622-A7E3-A0E98FDF4042}"/>
              </a:ext>
            </a:extLst>
          </p:cNvPr>
          <p:cNvSpPr txBox="1"/>
          <p:nvPr/>
        </p:nvSpPr>
        <p:spPr>
          <a:xfrm>
            <a:off x="5957454" y="4313382"/>
            <a:ext cx="492298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Pull out contents as an array, use the same way we would any other array.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85A7E3-3435-48A0-BAF2-9A4C88245C47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+mn-lt"/>
              </a:rPr>
              <a:t>WriteStream</a:t>
            </a:r>
            <a:r>
              <a:rPr lang="en-US" sz="4000" b="1" dirty="0">
                <a:latin typeface="+mn-lt"/>
              </a:rPr>
              <a:t>: </a:t>
            </a:r>
            <a:r>
              <a:rPr lang="en-US" sz="4000" dirty="0">
                <a:latin typeface="+mn-lt"/>
              </a:rPr>
              <a:t>Usage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8E1980-8B58-4966-942A-E59464D330AE}"/>
              </a:ext>
            </a:extLst>
          </p:cNvPr>
          <p:cNvCxnSpPr>
            <a:cxnSpLocks/>
          </p:cNvCxnSpPr>
          <p:nvPr/>
        </p:nvCxnSpPr>
        <p:spPr>
          <a:xfrm>
            <a:off x="838200" y="1333862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81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A8D86-7133-48CD-87A1-FA794666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872"/>
            <a:ext cx="10515595" cy="3889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6E184-A7B9-4F59-B110-2A450465214C}"/>
              </a:ext>
            </a:extLst>
          </p:cNvPr>
          <p:cNvSpPr txBox="1"/>
          <p:nvPr/>
        </p:nvSpPr>
        <p:spPr>
          <a:xfrm>
            <a:off x="6502400" y="4257965"/>
            <a:ext cx="5079995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constructed from an existing array or string.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>
                <a:latin typeface="Consolas" panose="020B0609020204030204" pitchFamily="49" charset="0"/>
              </a:rPr>
              <a:t>next</a:t>
            </a:r>
            <a:r>
              <a:rPr lang="en-US" sz="2400" dirty="0"/>
              <a:t> to get next element, </a:t>
            </a:r>
            <a:r>
              <a:rPr lang="en-US" sz="2400" b="1" dirty="0" err="1">
                <a:latin typeface="Consolas" panose="020B0609020204030204" pitchFamily="49" charset="0"/>
              </a:rPr>
              <a:t>atEnd</a:t>
            </a:r>
            <a:r>
              <a:rPr lang="en-US" sz="2400" dirty="0"/>
              <a:t> to check if elements remain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4243C6-0C92-4A96-9E85-DBE2769F53D2}"/>
              </a:ext>
            </a:extLst>
          </p:cNvPr>
          <p:cNvCxnSpPr>
            <a:cxnSpLocks/>
          </p:cNvCxnSpPr>
          <p:nvPr/>
        </p:nvCxnSpPr>
        <p:spPr>
          <a:xfrm flipH="1">
            <a:off x="3472873" y="4488874"/>
            <a:ext cx="317731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647FF0-A217-495C-9980-0139234FAFBC}"/>
              </a:ext>
            </a:extLst>
          </p:cNvPr>
          <p:cNvCxnSpPr/>
          <p:nvPr/>
        </p:nvCxnSpPr>
        <p:spPr>
          <a:xfrm flipV="1">
            <a:off x="1681018" y="5102240"/>
            <a:ext cx="0" cy="80423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DA37A4-3EC9-471A-9B41-400511243C84}"/>
              </a:ext>
            </a:extLst>
          </p:cNvPr>
          <p:cNvCxnSpPr/>
          <p:nvPr/>
        </p:nvCxnSpPr>
        <p:spPr>
          <a:xfrm flipV="1">
            <a:off x="5287817" y="5102240"/>
            <a:ext cx="0" cy="80423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F0980340-46BC-4ACF-B2AD-E0A79F55ABC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+mn-lt"/>
              </a:rPr>
              <a:t>ReadStream</a:t>
            </a:r>
            <a:r>
              <a:rPr lang="en-US" sz="4000" b="1" dirty="0">
                <a:latin typeface="+mn-lt"/>
              </a:rPr>
              <a:t>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4B8B3B-B999-4572-BCC3-AC6298D4CA6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89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15317</TotalTime>
  <Words>3883</Words>
  <Application>Microsoft Office PowerPoint</Application>
  <PresentationFormat>Widescreen</PresentationFormat>
  <Paragraphs>471</Paragraphs>
  <Slides>136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Courier New</vt:lpstr>
      <vt:lpstr>Office Theme</vt:lpstr>
      <vt:lpstr>CCPS 506</vt:lpstr>
      <vt:lpstr>Course Administration</vt:lpstr>
      <vt:lpstr>D2L Course Content</vt:lpstr>
      <vt:lpstr>D2L Course Content</vt:lpstr>
      <vt:lpstr>Regarding Deadlines</vt:lpstr>
      <vt:lpstr>PowerPoint Presentation</vt:lpstr>
      <vt:lpstr>Let’s Get Started!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CCPS 590</dc:title>
  <dc:creator>Alex Ufkes</dc:creator>
  <cp:lastModifiedBy>Alex Ufkes</cp:lastModifiedBy>
  <cp:revision>457</cp:revision>
  <dcterms:created xsi:type="dcterms:W3CDTF">2018-04-30T11:15:16Z</dcterms:created>
  <dcterms:modified xsi:type="dcterms:W3CDTF">2019-09-14T11:53:56Z</dcterms:modified>
</cp:coreProperties>
</file>